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322715cac33450c" /><Relationship Type="http://schemas.openxmlformats.org/officeDocument/2006/relationships/extended-properties" Target="/docProps/app.xml" Id="R1842febc908c4664" /><Relationship Type="http://schemas.openxmlformats.org/officeDocument/2006/relationships/officeDocument" Target="/ppt/presentation.xml" Id="R85115e655275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62563bd344156"/>
  </p:sldMasterIdLst>
  <p:notesMasterIdLst>
    <p:notesMasterId xmlns:r="http://schemas.openxmlformats.org/officeDocument/2006/relationships" r:id="R4fae206eeae74628"/>
  </p:notesMasterIdLst>
  <p:sldIdLst>
    <p:sldId xmlns:r="http://schemas.openxmlformats.org/officeDocument/2006/relationships" id="256" r:id="R21470c311ba64a30"/>
    <p:sldId xmlns:r="http://schemas.openxmlformats.org/officeDocument/2006/relationships" id="257" r:id="Re22967bfaa4f4dfe"/>
    <p:sldId xmlns:r="http://schemas.openxmlformats.org/officeDocument/2006/relationships" id="258" r:id="Rd44224d78b88469c"/>
    <p:sldId xmlns:r="http://schemas.openxmlformats.org/officeDocument/2006/relationships" id="259" r:id="R0860a11953224aa9"/>
    <p:sldId xmlns:r="http://schemas.openxmlformats.org/officeDocument/2006/relationships" id="260" r:id="R4797503b96064224"/>
    <p:sldId xmlns:r="http://schemas.openxmlformats.org/officeDocument/2006/relationships" id="261" r:id="Rb6a0b4804fd6472c"/>
    <p:sldId xmlns:r="http://schemas.openxmlformats.org/officeDocument/2006/relationships" id="262" r:id="R1de71356f53e49de"/>
    <p:sldId xmlns:r="http://schemas.openxmlformats.org/officeDocument/2006/relationships" id="263" r:id="R06d8f1465417449e"/>
    <p:sldId xmlns:r="http://schemas.openxmlformats.org/officeDocument/2006/relationships" id="264" r:id="R33b90dc583514514"/>
    <p:sldId xmlns:r="http://schemas.openxmlformats.org/officeDocument/2006/relationships" id="265" r:id="R5f8bc3b4bb174b12"/>
    <p:sldId xmlns:r="http://schemas.openxmlformats.org/officeDocument/2006/relationships" id="266" r:id="R558d87319c874f02"/>
    <p:sldId xmlns:r="http://schemas.openxmlformats.org/officeDocument/2006/relationships" id="267" r:id="Rc5a6e4f23cb747d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bf0849c1d9a4d4f" /><Relationship Type="http://schemas.openxmlformats.org/officeDocument/2006/relationships/slideMaster" Target="/ppt/slideMasters/slideMaster1.xml" Id="Rec662563bd344156" /><Relationship Type="http://schemas.openxmlformats.org/officeDocument/2006/relationships/notesMaster" Target="/ppt/notesMasters/notesMaster1.xml" Id="R4fae206eeae74628" /><Relationship Type="http://schemas.openxmlformats.org/officeDocument/2006/relationships/presProps" Target="/ppt/presProps.xml" Id="R2c294e6b24754a0b" /><Relationship Type="http://schemas.openxmlformats.org/officeDocument/2006/relationships/tableStyles" Target="/ppt/tableStyles.xml" Id="R1d49e234b3414844" /><Relationship Type="http://schemas.openxmlformats.org/officeDocument/2006/relationships/slide" Target="/ppt/slides/slide1.xml" Id="R21470c311ba64a30" /><Relationship Type="http://schemas.openxmlformats.org/officeDocument/2006/relationships/slide" Target="/ppt/slides/slide2.xml" Id="Re22967bfaa4f4dfe" /><Relationship Type="http://schemas.openxmlformats.org/officeDocument/2006/relationships/slide" Target="/ppt/slides/slide3.xml" Id="Rd44224d78b88469c" /><Relationship Type="http://schemas.openxmlformats.org/officeDocument/2006/relationships/slide" Target="/ppt/slides/slide4.xml" Id="R0860a11953224aa9" /><Relationship Type="http://schemas.openxmlformats.org/officeDocument/2006/relationships/slide" Target="/ppt/slides/slide5.xml" Id="R4797503b96064224" /><Relationship Type="http://schemas.openxmlformats.org/officeDocument/2006/relationships/slide" Target="/ppt/slides/slide6.xml" Id="Rb6a0b4804fd6472c" /><Relationship Type="http://schemas.openxmlformats.org/officeDocument/2006/relationships/slide" Target="/ppt/slides/slide7.xml" Id="R1de71356f53e49de" /><Relationship Type="http://schemas.openxmlformats.org/officeDocument/2006/relationships/slide" Target="/ppt/slides/slide8.xml" Id="R06d8f1465417449e" /><Relationship Type="http://schemas.openxmlformats.org/officeDocument/2006/relationships/slide" Target="/ppt/slides/slide9.xml" Id="R33b90dc583514514" /><Relationship Type="http://schemas.openxmlformats.org/officeDocument/2006/relationships/slide" Target="/ppt/slides/slide10.xml" Id="R5f8bc3b4bb174b12" /><Relationship Type="http://schemas.openxmlformats.org/officeDocument/2006/relationships/slide" Target="/ppt/slides/slide11.xml" Id="R558d87319c874f02" /><Relationship Type="http://schemas.openxmlformats.org/officeDocument/2006/relationships/slide" Target="/ppt/slides/slide12.xml" Id="Rc5a6e4f23cb747d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1554fc5fa69443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e221173ab8c4841" /><Relationship Type="http://schemas.openxmlformats.org/officeDocument/2006/relationships/notesMaster" Target="/ppt/notesMasters/notesMaster1.xml" Id="R153b9e9878574ed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dee5f85f9be45ef" /><Relationship Type="http://schemas.openxmlformats.org/officeDocument/2006/relationships/notesMaster" Target="/ppt/notesMasters/notesMaster1.xml" Id="R6ab9dcc1a7b848c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6422f664c5f4e71" /><Relationship Type="http://schemas.openxmlformats.org/officeDocument/2006/relationships/notesMaster" Target="/ppt/notesMasters/notesMaster1.xml" Id="R65330f96ec36431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3fa6743b4d54714" /><Relationship Type="http://schemas.openxmlformats.org/officeDocument/2006/relationships/notesMaster" Target="/ppt/notesMasters/notesMaster1.xml" Id="Re5cf98f8475747c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34e23e3b9de411b" /><Relationship Type="http://schemas.openxmlformats.org/officeDocument/2006/relationships/notesMaster" Target="/ppt/notesMasters/notesMaster1.xml" Id="R4726ea1351d7426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d2f205126854492" /><Relationship Type="http://schemas.openxmlformats.org/officeDocument/2006/relationships/notesMaster" Target="/ppt/notesMasters/notesMaster1.xml" Id="Rb02fcfd8dd8e45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346dedd73f45ce" /><Relationship Type="http://schemas.openxmlformats.org/officeDocument/2006/relationships/notesMaster" Target="/ppt/notesMasters/notesMaster1.xml" Id="R0a6edd7aca6648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88dcdcaa5444721" /><Relationship Type="http://schemas.openxmlformats.org/officeDocument/2006/relationships/notesMaster" Target="/ppt/notesMasters/notesMaster1.xml" Id="R387bcf4e984d405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e211237869e43d4" /><Relationship Type="http://schemas.openxmlformats.org/officeDocument/2006/relationships/notesMaster" Target="/ppt/notesMasters/notesMaster1.xml" Id="Rce60f35973e74c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a83e0bace44e8a" /><Relationship Type="http://schemas.openxmlformats.org/officeDocument/2006/relationships/notesMaster" Target="/ppt/notesMasters/notesMaster1.xml" Id="R3754d0d778a140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9f4158043694411" /><Relationship Type="http://schemas.openxmlformats.org/officeDocument/2006/relationships/notesMaster" Target="/ppt/notesMasters/notesMaster1.xml" Id="R8dd0d2636ee74ab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9d7c8ed768146fa" /><Relationship Type="http://schemas.openxmlformats.org/officeDocument/2006/relationships/notesMaster" Target="/ppt/notesMasters/notesMaster1.xml" Id="R0f994cdf71cb41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Otevřete tématem kontroly: agentura potřebuje vědět, co se s každým hráčem děje právě teď.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GAMEVIO product materials and user-approved second-deck focus: player agencies.</a:t>
            </a:r>
          </a:p>
          <a:p xmlns:a="http://schemas.openxmlformats.org/drawingml/2006/main">
            <a:r>
              <a:t>- Asset: public/media/agency-cover-balls.jpg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Fotografie jsou sjednoceny jemným snížením kontrastu a sytosti. U Filipa Havelky je uveden aktuální stav bez klubového angažmá, aby prezentace nevytvářela neověřený údaj.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https://www.fck.dk/en/news/fc-copenhagen-sign-alex-kral</a:t>
            </a:r>
          </a:p>
          <a:p xmlns:a="http://schemas.openxmlformats.org/drawingml/2006/main">
            <a:r>
              <a:t>- https://www.bundesliga.com/de/spieler/vladimir-coufal</a:t>
            </a:r>
          </a:p>
          <a:p xmlns:a="http://schemas.openxmlformats.org/drawingml/2006/main">
            <a:r>
              <a:t>- https://www.transfermarkt.com/divine-onyemachi/profil/spieler/1117532</a:t>
            </a:r>
          </a:p>
          <a:p xmlns:a="http://schemas.openxmlformats.org/drawingml/2006/main">
            <a:r>
              <a:t>- https://www.chanceliga.cz/hrac/3441-antonin-vanicek</a:t>
            </a:r>
          </a:p>
          <a:p xmlns:a="http://schemas.openxmlformats.org/drawingml/2006/main">
            <a:r>
              <a:t>- https://www.fkpribram.cz/hrac.asp?id=1479&amp;kategorie=MUZ&amp;sezona=2025</a:t>
            </a:r>
          </a:p>
          <a:p xmlns:a="http://schemas.openxmlformats.org/drawingml/2006/main">
            <a:r>
              <a:t>- https://www.transfermarkt.com/filip-havelka/transfers/spieler/318099</a:t>
            </a:r>
          </a:p>
          <a:p xmlns:a="http://schemas.openxmlformats.org/drawingml/2006/main">
            <a:r>
              <a:t>- User-provided player photographs: /Users/ondrej/Downloads/Hráči/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Navažte konkrétní výzvou. Kontaktní údaje a profesní profil následují na samostatném slidu.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User-approved agency CTA copy.</a:t>
            </a:r>
          </a:p>
          <a:p xmlns:a="http://schemas.openxmlformats.org/drawingml/2006/main">
            <a:r>
              <a:t>- Asset: public/media/alex-training.jpg (user-provided player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osobně: stručně představte profesní přesah mezi coachingem, datovou analýzou, procesy a produktovým vývojem. Poté nabídněte konkrétní další krok.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description and contact: info@gamevio.pro, gamevio.pro.</a:t>
            </a:r>
          </a:p>
          <a:p xmlns:a="http://schemas.openxmlformats.org/drawingml/2006/main">
            <a:r>
              <a:t>- Asset: public/og-face-v4.png (user-approved website hero portrait).</a:t>
            </a:r>
          </a:p>
          <a:p xmlns:a="http://schemas.openxmlformats.org/drawingml/2006/main">
            <a:r>
              <a:t>- https://www.uefa.com/</a:t>
            </a:r>
          </a:p>
          <a:p xmlns:a="http://schemas.openxmlformats.org/drawingml/2006/main">
            <a:r>
              <a:t>- https://www.fotbal.cz/facr/facr-predstavuje-novou-grafickou-identitu-a-modernizovane-logo/a14699</a:t>
            </a:r>
          </a:p>
          <a:p xmlns:a="http://schemas.openxmlformats.org/drawingml/2006/main">
            <a:r>
              <a:t>- https://barcainnovationhub.fcbarcelona.com/the-hub/</a:t>
            </a:r>
          </a:p>
          <a:p xmlns:a="http://schemas.openxmlformats.org/drawingml/2006/main">
            <a:r>
              <a:t>- The logos indicate qualifications or education context; they do not claim commercial partnership or endorsement.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Ukažte, že agent vidí obchodní, sportovní i rozvojový kontext bez přepínání mezi tabulkami.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names, clubs, dates, costs and performance values on this slide are fictional examples.</a:t>
            </a:r>
          </a:p>
          <a:p xmlns:a="http://schemas.openxmlformats.org/drawingml/2006/main">
            <a:r>
              <a:t>- The profile intentionally uses a typographic avatar instead of a real player photograph.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Vysvětlete, že profil není statická karta. Je to živý pracovní kontext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GAMEVIO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Agentura může reagovat na trend, ne až na telefonát po několika zápasech bez minut.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public/media/gamevio-charts.png (GAMEVIO performance charts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Tato provozní vrstva je základ. Hlavní diferenciace ale přichází na dalších slidech přes výkon a péči.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GAMEVIO agency page in the workspace: calendar, contracts/transfers and costs.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Zdůrazněte, že systém upozorňuje na signál. Rozhodnutí zůstává na agentovi a hráči.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Illustrative risk signals synthesized from the user-provided metrics and agency workflow; no predictive-accuracy claim.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Toto je nejsilnější systémová výhoda: data nekončí v reportu, ale vedou ke konkrétní intervenci.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positioning: GAMEVIO application combined with GAMEVIO Individual training.</a:t>
            </a:r>
          </a:p>
          <a:p xmlns:a="http://schemas.openxmlformats.org/drawingml/2006/main">
            <a:r>
              <a:t>- Asset: public/media/individual-gallery/training-04.jpg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Použijte formulaci ochrany investice citlivě: jde o péči o kariéru a připravenost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agency positioning: off-season or unsigned players receive training plans, facilities and partners to protect performance and the agency's investment.</a:t>
            </a:r>
          </a:p>
          <a:p xmlns:a="http://schemas.openxmlformats.org/drawingml/2006/main">
            <a:r>
              <a:t>- Asset: public/media/individual-gallery/training-06.jpg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Report není skautský verdikt. Je to jednotný podklad pro profesionální rozhovor.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Benefits synthesized from the user-provided GAMEVIO performance and agency-management feature set.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7f63435d2436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1b688ce57bd46e2" /><Relationship Type="http://schemas.openxmlformats.org/officeDocument/2006/relationships/slideLayout" Target="/ppt/slideLayouts/slideLayout1.xml" Id="Rf9909c94b3b04f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09c94b3b04f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f1600daf4c87" /><Relationship Type="http://schemas.openxmlformats.org/officeDocument/2006/relationships/image" Target="/ppt/media/image.jpeg" Id="R2fded4d9cfb14df2" /><Relationship Type="http://schemas.openxmlformats.org/officeDocument/2006/relationships/notesSlide" Target="/ppt/notesSlides/notesSlide1.xml" Id="Rb3618c44f25943f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5cbc933a46ea" /><Relationship Type="http://schemas.openxmlformats.org/officeDocument/2006/relationships/image" Target="/ppt/media/image4.jpeg" Id="R67f2885059cf4705" /><Relationship Type="http://schemas.openxmlformats.org/officeDocument/2006/relationships/image" Target="/ppt/media/image5.jpeg" Id="R4db91641a8424fa0" /><Relationship Type="http://schemas.openxmlformats.org/officeDocument/2006/relationships/image" Target="/ppt/media/image6.jpeg" Id="Rd793fd5e5d064f2f" /><Relationship Type="http://schemas.openxmlformats.org/officeDocument/2006/relationships/image" Target="/ppt/media/image7.jpeg" Id="R4b4c12d735e94fd3" /><Relationship Type="http://schemas.openxmlformats.org/officeDocument/2006/relationships/image" Target="/ppt/media/image8.jpeg" Id="Rec447a5a0ee149a4" /><Relationship Type="http://schemas.openxmlformats.org/officeDocument/2006/relationships/image" Target="/ppt/media/image9.jpeg" Id="R1ed6468740194874" /><Relationship Type="http://schemas.openxmlformats.org/officeDocument/2006/relationships/notesSlide" Target="/ppt/notesSlides/notesSlide10.xml" Id="R32f01fd8b42f47d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898bfef574831" /><Relationship Type="http://schemas.openxmlformats.org/officeDocument/2006/relationships/image" Target="/ppt/media/image10.jpeg" Id="R27ff8dfafda447c3" /><Relationship Type="http://schemas.openxmlformats.org/officeDocument/2006/relationships/notesSlide" Target="/ppt/notesSlides/notesSlide11.xml" Id="Rbf7df48bd4e042e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7c7be0b14425" /><Relationship Type="http://schemas.openxmlformats.org/officeDocument/2006/relationships/image" Target="/ppt/media/image11.jpeg" Id="Ra9d188c1ecd54a59" /><Relationship Type="http://schemas.openxmlformats.org/officeDocument/2006/relationships/image" Target="/ppt/media/image3.png" Id="R33ee30cb75db4ee9" /><Relationship Type="http://schemas.openxmlformats.org/officeDocument/2006/relationships/image" Target="/ppt/media/image4.png" Id="R5b771574ca29412a" /><Relationship Type="http://schemas.openxmlformats.org/officeDocument/2006/relationships/image" Target="/ppt/media/image5.png" Id="Re0e95ff4f90f4424" /><Relationship Type="http://schemas.openxmlformats.org/officeDocument/2006/relationships/notesSlide" Target="/ppt/notesSlides/notesSlide12.xml" Id="R97b5d9d2910e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c3d64a614fac" /><Relationship Type="http://schemas.openxmlformats.org/officeDocument/2006/relationships/notesSlide" Target="/ppt/notesSlides/notesSlide2.xml" Id="R65374b140fb2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3ab21dd5407e" /><Relationship Type="http://schemas.openxmlformats.org/officeDocument/2006/relationships/image" Target="/ppt/media/image.png" Id="Rba10c4f6d0d0449c" /><Relationship Type="http://schemas.openxmlformats.org/officeDocument/2006/relationships/notesSlide" Target="/ppt/notesSlides/notesSlide3.xml" Id="R2c1acb73ccfd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cac8179a4b57" /><Relationship Type="http://schemas.openxmlformats.org/officeDocument/2006/relationships/image" Target="/ppt/media/image2.png" Id="R298547b5e6bb4758" /><Relationship Type="http://schemas.openxmlformats.org/officeDocument/2006/relationships/notesSlide" Target="/ppt/notesSlides/notesSlide4.xml" Id="Rddc151721b53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0abcb1534c7d" /><Relationship Type="http://schemas.openxmlformats.org/officeDocument/2006/relationships/notesSlide" Target="/ppt/notesSlides/notesSlide5.xml" Id="Rc08239be51cc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b0af10c24356" /><Relationship Type="http://schemas.openxmlformats.org/officeDocument/2006/relationships/notesSlide" Target="/ppt/notesSlides/notesSlide6.xml" Id="R1d1c7a98a81f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9550cd03477f" /><Relationship Type="http://schemas.openxmlformats.org/officeDocument/2006/relationships/image" Target="/ppt/media/image2.jpeg" Id="R6563c5406a5e4d07" /><Relationship Type="http://schemas.openxmlformats.org/officeDocument/2006/relationships/notesSlide" Target="/ppt/notesSlides/notesSlide7.xml" Id="R152751b7f9e642f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60a9d75b4fcd" /><Relationship Type="http://schemas.openxmlformats.org/officeDocument/2006/relationships/image" Target="/ppt/media/image3.jpeg" Id="R9a9bacba93584e14" /><Relationship Type="http://schemas.openxmlformats.org/officeDocument/2006/relationships/notesSlide" Target="/ppt/notesSlides/notesSlide8.xml" Id="Rf4aca4c7087b41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28445e2e54398" /><Relationship Type="http://schemas.openxmlformats.org/officeDocument/2006/relationships/notesSlide" Target="/ppt/notesSlides/notesSlide9.xml" Id="Rdf2d5fc83fa74c9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ded4d9cfb14df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oundRect">
            <a:avLst>
              <a:gd name="adj" fmla="val 214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027537-F56D-4398-8E71-9A14A94E1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593BC0-C384-4554-B797-F6029B4ED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5905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GAMEVIO</a:t>
            </a:r>
          </a:p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for agencies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0131EB-ACF0-449B-8514-CF74AE90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381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5D6CF"/>
                </a:solidFill>
              </a:defRPr>
            </a:pPr>
            <a:r>
              <a:rPr sz="1350" b="1">
                <a:solidFill>
                  <a:srgbClr val="45D6CF"/>
                </a:solidFill>
              </a:rPr>
              <a:t>PORTFOLIO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2D0FAA-51CD-4E73-9D38-50F5FB441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524250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9146FF"/>
                </a:solidFill>
              </a:defRPr>
            </a:pPr>
            <a:r>
              <a:rPr sz="13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9EF014-B2A3-4EEE-9257-013D3C00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524250"/>
            <a:ext cx="1571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46CFF"/>
                </a:solidFill>
              </a:defRPr>
            </a:pPr>
            <a:r>
              <a:rPr sz="1350" b="1">
                <a:solidFill>
                  <a:srgbClr val="B46CFF"/>
                </a:solidFill>
              </a:rPr>
              <a:t>PERFORMANCE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265227-4D76-453D-9A39-F1CDD018F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524250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9146FF"/>
                </a:solidFill>
              </a:defRPr>
            </a:pPr>
            <a:r>
              <a:rPr sz="13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726DCE-BCBB-44AB-BDBB-6FFC1540E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2425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5D6CF"/>
                </a:solidFill>
              </a:defRPr>
            </a:pPr>
            <a:r>
              <a:rPr sz="1350" b="1">
                <a:solidFill>
                  <a:srgbClr val="45D6CF"/>
                </a:solidFill>
              </a:rPr>
              <a:t>CARE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E74BFB-1025-4E09-85FC-45AF708DE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33875"/>
            <a:ext cx="5143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One current overview of players, workload, form and next steps.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9B6157-C6A6-45D2-B371-3872A4FF8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7F5FA"/>
                </a:solidFill>
              </a:defRPr>
            </a:pPr>
            <a:r>
              <a:rPr sz="1200" b="1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1302437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C03EE67-F1A8-4421-A90C-4C2B7CCD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TRAINED WITH US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B21469-625E-4E72-9F35-6A1844437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5CD105-456B-422F-9957-37D07359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508AEF-E467-4F34-A91E-0A2EA072A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E8558D-5DF3-442C-ABEE-7CBB92C1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8200"/>
            <a:ext cx="8858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5FA"/>
                </a:solidFill>
              </a:defRPr>
            </a:pPr>
            <a:r>
              <a:rPr sz="2700" b="1">
                <a:solidFill>
                  <a:srgbClr val="F7F5FA"/>
                </a:solidFill>
              </a:rPr>
              <a:t>Players who have been through our programme.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B601D9-9CB4-4158-8E0F-BE0B23EBA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From Czech competitions to European leagues.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BD4787-CF27-4D37-B3CC-A9B1C2EE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676400"/>
            <a:ext cx="2905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And many more.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E1278C-4DC0-44B3-B770-55D819DC3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478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f2885059cf470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20478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D28B66-DFCF-4852-A9AD-770617F4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528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Alex Král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97F8E0-5228-443C-8395-DADF3E1A3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766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FC København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60848E-97E3-4FCB-BFD7-3A799BCF1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3F Superliga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67CC5B-ECFE-4D90-B1A7-2887CF85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478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b91641a8424fa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20478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8886DA-8A04-44E6-AEB9-DB73B0703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3528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Vladimír Coufal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27CDE5-DB5A-4C98-BBB1-B25DC7CB6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6766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TSG 1899 Hoffenheim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8D84DD-74B3-42CB-AE64-6329AC4E0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9243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Bundesliga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B0550E-3E37-4749-B334-3F79D6B1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478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93fd5e5d064f2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0" y="20478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07202E-04B0-4740-B7DC-3C7675F61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3528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Divine Onyemachi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383351-9CC1-4050-9247-AD1427420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766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U.S. Lecce U20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A3A283-1A65-4C64-9A34-37F97140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9243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Primavera 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9C00F2-B029-4A58-BEB9-B17F5ADBA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6245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4c12d735e94f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36245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26625B-75F5-440B-A9BA-9F3D8229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6737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Antonín Vaníček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9EC70E-851D-4E7F-9AE0-C835892B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9122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FC Zbrojovka Brno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DDF8D9-BFC5-4684-9038-037C18DD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23887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Chance Liga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BD6A84-B0D8-49A8-A298-BE033C500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36245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447a5a0ee149a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436245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BD386F8-8E75-48EF-ABFD-5E93E121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566737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Matouš Krulich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0194D16-787D-40F9-978C-C5BD26546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599122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FK Příbram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E11CC27-C733-4647-8F0F-4E454A54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623887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Czech National Football League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F83D7E6-1471-4557-A202-DB82EF8B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6245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d64687401948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0" y="436245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52921B8-2016-4590-998D-A5A5B95A7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66737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Filip Havelka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DB1409D-C62E-48E1-989A-9BE6A5EA4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99122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Free agent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C9C3B05-07F4-4747-872E-03606E9F5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623887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Individual preparation</a:t>
            </a:r>
          </a:p>
        </p:txBody>
      </p:sp>
    </p:spTree>
    <p:extLst>
      <p:ext uri="{BB962C8B-B14F-4D97-AF65-F5344CB8AC3E}">
        <p14:creationId xmlns:p14="http://schemas.microsoft.com/office/powerpoint/2010/main" val="36059711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ff8dfafda447c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125360-31A4-4B65-BA7D-5589746A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 FOR AGENCIES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1AA16B-4D3B-4242-BBC8-CCF4BFFF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61912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7F5FA"/>
                </a:solidFill>
              </a:defRPr>
            </a:pPr>
            <a:r>
              <a:rPr sz="3750" b="1">
                <a:solidFill>
                  <a:srgbClr val="F7F5FA"/>
                </a:solidFill>
              </a:rPr>
              <a:t>We take care of your players. We prepare them for the European level.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2E7555-BFD6-45F0-98E6-D8A65CCC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476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Let us demonstrate GAMEVIO using your portfolio and a specific care scenario.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8B2CA1-F5BC-47F8-9534-C808CB77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2571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9146FF"/>
          </a:solidFill>
          <a:ln xmlns:a="http://schemas.openxmlformats.org/drawingml/2006/main" w="9525">
            <a:solidFill>
              <a:srgbClr val="9146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BAA273-B6B6-455F-A723-8DF13C2D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524500"/>
            <a:ext cx="2152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5FA"/>
                </a:solidFill>
              </a:defRPr>
            </a:pPr>
            <a:r>
              <a:rPr sz="1425" b="1">
                <a:solidFill>
                  <a:srgbClr val="F7F5FA"/>
                </a:solidFill>
              </a:rPr>
              <a:t>Book a demo  →</a:t>
            </a:r>
          </a:p>
        </p:txBody>
      </p:sp>
    </p:spTree>
    <p:extLst>
      <p:ext uri="{BB962C8B-B14F-4D97-AF65-F5344CB8AC3E}">
        <p14:creationId xmlns:p14="http://schemas.microsoft.com/office/powerpoint/2010/main" val="213912977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d188c1ecd54a5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20D08A-0159-4DEA-BB24-EA2A6711E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CONTACT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8E7C11-F699-4994-9792-011D44D2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Ondřej Štěpánek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F347FB-D0B8-4786-B763-8CB4DF78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000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Founder @ GAMEVIO | Video &amp; Data Analyst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Process Engineer | Product Builder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UEFA Licensed Football Coach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Barca Inovation 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074E21-78DA-4342-8832-04B3D814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E808E1-06F5-4D6A-A77D-B4E8C887F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45D6CF"/>
                </a:solidFill>
              </a:defRPr>
            </a:pPr>
            <a:r>
              <a:rPr sz="1875" b="1">
                <a:solidFill>
                  <a:srgbClr val="45D6CF"/>
                </a:solidFill>
              </a:rPr>
              <a:t>info@gamevio.pro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D92BBA-29A2-457F-8DF8-1B5454FEF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5FA"/>
                </a:solidFill>
              </a:defRPr>
            </a:pPr>
            <a:r>
              <a:rPr sz="1350" b="1">
                <a:solidFill>
                  <a:srgbClr val="F7F5FA"/>
                </a:solidFill>
              </a:rPr>
              <a:t>+420 601 096 995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19C578-3646-4385-B05D-CCB287A6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A1B4"/>
                </a:solidFill>
              </a:defRPr>
            </a:pPr>
            <a:r>
              <a:rPr sz="1275" b="1">
                <a:solidFill>
                  <a:srgbClr val="A9A1B4"/>
                </a:solidFill>
              </a:rPr>
              <a:t>gamevio.pro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B6B800-60F7-4117-B0D2-DD92BC6D4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5A2FB7-06CF-44B1-B9E3-CD9F28DCA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409766-88AB-42B3-9FB7-4BD957444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ee30cb75db4ee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0967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0FA7A6-01DD-4B38-9685-6F3ED322A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FAČR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E62C33-2D3D-438D-924D-D1A98F1DD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771574ca29412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8612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5C32DF-3819-46CB-85D8-4AE45AAC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UEFA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4734A5-F254-48CD-BCDE-90E09540A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e95ff4f90f44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00625" y="5114925"/>
            <a:ext cx="1485900" cy="695325"/>
          </a:xfrm>
          <a:prstGeom xmlns:a="http://schemas.openxmlformats.org/drawingml/2006/main" prst="roundRect">
            <a:avLst>
              <a:gd name="adj" fmla="val 16438"/>
            </a:avLst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045D63-A122-4685-B39E-AABECF64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Student</a:t>
            </a:r>
          </a:p>
        </p:txBody>
      </p:sp>
    </p:spTree>
    <p:extLst>
      <p:ext uri="{BB962C8B-B14F-4D97-AF65-F5344CB8AC3E}">
        <p14:creationId xmlns:p14="http://schemas.microsoft.com/office/powerpoint/2010/main" val="8071945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BF6EE392-11C9-4B0D-940C-8AD485468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9E7372-CC6A-498A-ACE1-DC3F1BF79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AEF81A-DA43-46DB-B1CD-F777A1A0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087254-B413-4119-B3B7-F6265818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F80C1E-BC31-4733-A5B5-2C59B213F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One profile. The full player context.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AB077D-9EC4-4560-BDCD-1E5DDA516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Performance, contract, costs and the next development step in one place.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3D9D44-B057-4142-A70C-31FDD9DE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066800"/>
            <a:ext cx="23812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229"/>
          </a:solidFill>
          <a:ln xmlns:a="http://schemas.openxmlformats.org/drawingml/2006/main" w="9525">
            <a:solidFill>
              <a:srgbClr val="9146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E572C2-8AC9-40F9-BAB8-CAA664CBC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181100"/>
            <a:ext cx="2038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FICTIONAL SAMPLE PROFILE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EC2546-F4BD-4EE5-A57C-BB8BAF464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666750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B049BF-C344-4D5E-81E8-D3B3EF148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229"/>
          </a:solidFill>
          <a:ln xmlns:a="http://schemas.openxmlformats.org/drawingml/2006/main" w="19050">
            <a:solidFill>
              <a:srgbClr val="9146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3F6808-544F-493E-AD54-7A7E336B5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05100"/>
            <a:ext cx="838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B46CFF"/>
                </a:solidFill>
              </a:defRPr>
            </a:pPr>
            <a:r>
              <a:rPr sz="2250" b="1">
                <a:solidFill>
                  <a:srgbClr val="B46CFF"/>
                </a:solidFill>
              </a:rPr>
              <a:t>17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6A8DB5-C71D-48CF-8F61-D620C3C53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43175"/>
            <a:ext cx="3381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JACOB NOVAK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9871CB-3AE9-4E65-BDA0-397BE2471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9718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9A1B4"/>
                </a:solidFill>
              </a:defRPr>
            </a:pPr>
            <a:r>
              <a:rPr sz="1125" b="0">
                <a:solidFill>
                  <a:srgbClr val="A9A1B4"/>
                </a:solidFill>
              </a:rPr>
              <a:t>22 years  ·  ST / RW  ·  right-footed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1A2533-4E58-4A86-862A-6BD925C7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571750"/>
            <a:ext cx="1333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2372F"/>
          </a:solidFill>
          <a:ln xmlns:a="http://schemas.openxmlformats.org/drawingml/2006/main" w="9525">
            <a:solidFill>
              <a:srgbClr val="5FE1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0D4095-FF15-42E1-B821-BC3C4C068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67000"/>
            <a:ext cx="1104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5FE1C6"/>
                </a:solidFill>
              </a:defRPr>
            </a:pPr>
            <a:r>
              <a:rPr sz="750" b="1">
                <a:solidFill>
                  <a:srgbClr val="5FE1C6"/>
                </a:solidFill>
              </a:rPr>
              <a:t>ACTIVE PROFILE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A17D45-7365-486A-8D78-D19C52D4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24250"/>
            <a:ext cx="605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D541BC-07A7-4215-BF19-52233439F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1000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CLUB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41D8E8-CEB6-49F4-A55E-E6F11CF41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1955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5FA"/>
                </a:solidFill>
              </a:defRPr>
            </a:pPr>
            <a:r>
              <a:rPr sz="1275" b="1">
                <a:solidFill>
                  <a:srgbClr val="F7F5FA"/>
                </a:solidFill>
              </a:rPr>
              <a:t>FC Orion Praha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2DEB30-CA6E-4376-9A0B-3ABE909A8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3865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CONTRACT UNTIL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F786ED-806C-4806-B7B8-F3810453C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4820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5FA"/>
                </a:solidFill>
              </a:defRPr>
            </a:pPr>
            <a:r>
              <a:rPr sz="1275" b="1">
                <a:solidFill>
                  <a:srgbClr val="F7F5FA"/>
                </a:solidFill>
              </a:rPr>
              <a:t>30. 6. 2028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65AAAD-DAC5-4459-9426-AC400787E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6730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ACTIVE INDEX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468551-6B6C-4F59-8BF1-C4BF4BEA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7685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FE1C6"/>
                </a:solidFill>
              </a:defRPr>
            </a:pPr>
            <a:r>
              <a:rPr sz="1275" b="1">
                <a:solidFill>
                  <a:srgbClr val="5FE1C6"/>
                </a:solidFill>
              </a:rPr>
              <a:t>82 / 100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7199FB-1E26-4F8E-9D5C-B0DF5F92D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781425"/>
            <a:ext cx="952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73AA62-2F6D-4936-B5A3-3D750052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78142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56D80"/>
                </a:solidFill>
              </a:defRPr>
            </a:pPr>
            <a:r>
              <a:rPr sz="750" b="1">
                <a:solidFill>
                  <a:srgbClr val="756D80"/>
                </a:solidFill>
              </a:rPr>
              <a:t>YEAR-ON-YEAR TREND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BC4F08-D49D-4774-AD59-2AF17848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29050"/>
            <a:ext cx="1143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92EAD6-0501-4872-BFFE-F0FDBA40F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781425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2025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30E01E-227B-445B-8421-EE38DAB20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1143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9146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83E50D5-AAE2-4DDC-82E0-CF37295DA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81425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7F5FA"/>
                </a:solidFill>
              </a:defRPr>
            </a:pPr>
            <a:r>
              <a:rPr sz="675" b="1">
                <a:solidFill>
                  <a:srgbClr val="F7F5FA"/>
                </a:solidFill>
              </a:rPr>
              <a:t>2026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7610F86-8DA6-4EF2-A05F-C34A2CA48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24325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COSTS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6EF5027-157E-47D0-A3FE-B5E3028E4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43375"/>
            <a:ext cx="112395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9C2D732-06E0-4ADA-85D0-33C012F1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10527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210 tis.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D4A8AAF-55C3-4C07-B8CC-C93F4D23D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33875"/>
            <a:ext cx="9906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5D6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938E38-388D-432A-9DE1-4260AA53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286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186 tis.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8C4892-649D-45DB-A713-5FEDB76F8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3862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45D6CF"/>
                </a:solidFill>
              </a:defRPr>
            </a:pPr>
            <a:r>
              <a:rPr sz="675" b="1">
                <a:solidFill>
                  <a:srgbClr val="45D6CF"/>
                </a:solidFill>
              </a:rPr>
              <a:t>−11 %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1C2998A-58A8-4879-94AA-F7F4397D3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67250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VALUE*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DC8BC70-8EA7-4D72-B6B9-4BA81B7CF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87630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79C7C77-5E07-483D-90FE-071A086FE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648200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€ 0,9 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36429F2-0782-4A95-A798-D5C3BEED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76800"/>
            <a:ext cx="11811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46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DAA3AD1-5F56-495F-AC15-842E4AE33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829175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€ 1,2 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5D9C13-9B61-4883-A2A7-27E029E39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7815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B46CFF"/>
                </a:solidFill>
              </a:defRPr>
            </a:pPr>
            <a:r>
              <a:rPr sz="675" b="1">
                <a:solidFill>
                  <a:srgbClr val="B46CFF"/>
                </a:solidFill>
              </a:rPr>
              <a:t>+33 %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87A4B7C-B98F-4027-9566-D26D3BD7D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210175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WORKLOAD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D98E8A8-5C06-4AE6-AF5F-09D2419F7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229225"/>
            <a:ext cx="97155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A382E67-7472-4973-B6D9-D3A9F34F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1911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64 %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44835F8-9864-4E47-9A8B-3CB71E84C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19725"/>
            <a:ext cx="11811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FE1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60E0BA9-3232-4B1D-B4A7-E7394F8B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3721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78 %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791C826-53B0-4F31-A565-980C77E36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FE1C6"/>
                </a:solidFill>
              </a:defRPr>
            </a:pPr>
            <a:r>
              <a:rPr sz="675" b="1">
                <a:solidFill>
                  <a:srgbClr val="5FE1C6"/>
                </a:solidFill>
              </a:rPr>
              <a:t>+14 b.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7FB827E-CAEA-4FA5-BE01-C1BCE7FF0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791200"/>
            <a:ext cx="3333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756D80"/>
                </a:solidFill>
              </a:defRPr>
            </a:pPr>
            <a:r>
              <a:rPr sz="600" b="0">
                <a:solidFill>
                  <a:srgbClr val="756D80"/>
                </a:solidFill>
              </a:rPr>
              <a:t>* Illustrative value. All data on this slide is fictional.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A83F769-C66A-42DE-9EE4-09C2ED4EA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238375"/>
            <a:ext cx="400050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1B1229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8B6D347-B47F-4837-9997-1E60D5B24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431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UPCOMING SCHEDULE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E340892-799A-4915-B69A-F4282E053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876550"/>
            <a:ext cx="319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What comes next.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88BC94C-DBF5-4B45-9BF8-C36D021AE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76625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56C9BD9-BD31-41FE-96D6-E802FEECB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54330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22. 8.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8F55351-59D0-4699-A573-E1CE2BBC3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14750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45D6CF"/>
                </a:solidFill>
              </a:defRPr>
            </a:pPr>
            <a:r>
              <a:rPr sz="600" b="1">
                <a:solidFill>
                  <a:srgbClr val="45D6CF"/>
                </a:solidFill>
              </a:rPr>
              <a:t>FRI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92AFB75-C4EC-428B-85C0-1FB3CBF91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486150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TRAINING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9011BC7-1CAF-4B57-AA99-4DB7CA34F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486150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10:00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4DE132A-E425-4231-8D09-CD9A6224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695700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Orion Training Centre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17AE709-5DEF-4B76-9631-2057EDFEA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5287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BB7FB8D-81F1-4EA9-837B-B293F0C63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38600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D764B0F6-A838-461C-BBFE-DA0B9BF40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105275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23. 8.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8109955-10E0-4452-AB84-49124922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276725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B46CFF"/>
                </a:solidFill>
              </a:defRPr>
            </a:pPr>
            <a:r>
              <a:rPr sz="600" b="1">
                <a:solidFill>
                  <a:srgbClr val="B46CFF"/>
                </a:solidFill>
              </a:rPr>
              <a:t>SAT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06A3CB6-0296-4AA5-A1D6-8DD8FE77A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48125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GYM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1302F71-F6B8-411B-8477-A1668122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048125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09:30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F52865A-DB58-4A6F-9687-009D1D945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57675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Prague Performance Lab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2C6057C-5D3A-48BD-AF63-DD9CCCB62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514850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C676DA3-6CAA-4B2F-9069-B216A467A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00575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08CA646-64E9-42F2-AAA4-1A1ADD78B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6672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25. 8.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9B0633B0-C46A-41C2-8B9D-44B6EAEC4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838700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5FE1C6"/>
                </a:solidFill>
              </a:defRPr>
            </a:pPr>
            <a:r>
              <a:rPr sz="600" b="1">
                <a:solidFill>
                  <a:srgbClr val="5FE1C6"/>
                </a:solidFill>
              </a:rPr>
              <a:t>MON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DD88393-1B4B-4F89-B941-F623E89AC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610100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E1C6"/>
                </a:solidFill>
              </a:defRPr>
            </a:pPr>
            <a:r>
              <a:rPr sz="750" b="1">
                <a:solidFill>
                  <a:srgbClr val="5FE1C6"/>
                </a:solidFill>
              </a:rPr>
              <a:t>PHYSIOTHERAPY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A3469950-4FF3-49D8-9071-4DD5AFEEF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610100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14:00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65C5A45-BF32-43B6-8212-9C1350DA7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819650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Letná Sports Clinic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B4A6005B-8D1B-4293-B4F6-A8C4490CD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07682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01ED903D-9377-474C-A68A-FBE5FAA4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162550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76154EE-4989-43C4-A31F-CDBEF48AA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229225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27. 8.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1DC3A27-1382-496E-BAC9-D87EDF35D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400675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9146FF"/>
                </a:solidFill>
              </a:defRPr>
            </a:pPr>
            <a:r>
              <a:rPr sz="600" b="1">
                <a:solidFill>
                  <a:srgbClr val="9146FF"/>
                </a:solidFill>
              </a:rPr>
              <a:t>WED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483A2E7-CF3D-4064-9B64-C621FC158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172075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146FF"/>
                </a:solidFill>
              </a:defRPr>
            </a:pPr>
            <a:r>
              <a:rPr sz="750" b="1">
                <a:solidFill>
                  <a:srgbClr val="9146FF"/>
                </a:solidFill>
              </a:rPr>
              <a:t>MATCH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D81D14A-D2AB-4D77-BA8C-461983CF3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5172075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18:00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3521E06-40D6-45A3-B2A5-A03032CE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381625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Park Stadium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734F1882-0484-4F0B-953F-3F0DCA2F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791200"/>
            <a:ext cx="3333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756D80"/>
                </a:solidFill>
              </a:defRPr>
            </a:pPr>
            <a:r>
              <a:rPr sz="600" b="0">
                <a:solidFill>
                  <a:srgbClr val="756D80"/>
                </a:solidFill>
              </a:rPr>
              <a:t>Times and venues are part of this fictional sample profile.</a:t>
            </a:r>
          </a:p>
        </p:txBody>
      </p:sp>
    </p:spTree>
    <p:extLst>
      <p:ext uri="{BB962C8B-B14F-4D97-AF65-F5344CB8AC3E}">
        <p14:creationId xmlns:p14="http://schemas.microsoft.com/office/powerpoint/2010/main" val="5990161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E79617-2892-4EA6-8A26-394B2B44C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360° PROFILE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7003F1-5007-4F34-B94C-CD92AC635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F269DB-6231-41CC-BDAE-B46EDD5A3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229FD1-165A-44A5-941D-A205C1CD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10c4f6d0d0449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190625"/>
            <a:ext cx="590550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941227-F358-46E0-A21B-ED2C9BA39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190625"/>
            <a:ext cx="45243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5FA"/>
                </a:solidFill>
              </a:defRPr>
            </a:pPr>
            <a:r>
              <a:rPr sz="2700" b="1">
                <a:solidFill>
                  <a:srgbClr val="F7F5FA"/>
                </a:solidFill>
              </a:rPr>
              <a:t>One profile holds the complete player context.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C47B48-407B-426C-BE45-0CF438705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19375"/>
            <a:ext cx="428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Sporting, operational and contract information meet in one current overview.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4FFBD4-49F1-47ED-96EB-F3664E766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257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FAC321-E33A-479A-B794-CE5867D10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2385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Club, role and calendar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099603-E92D-4D63-8A3F-AF96C927B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29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AC621F-657B-4B75-9D8C-2AA9E5BDB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8100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Matches, minutes and workload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FA412C-4F25-4186-9523-08669B6C4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00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006013-740D-416A-8A77-E7D19E7FE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381500"/>
            <a:ext cx="3924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Productivity, involvement and active index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85E282-0098-414B-8068-496741A6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72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938C45-00A9-4FB7-90F3-DD1F5E21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953000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Documents, contracts and next step</a:t>
            </a:r>
          </a:p>
        </p:txBody>
      </p:sp>
    </p:spTree>
    <p:extLst>
      <p:ext uri="{BB962C8B-B14F-4D97-AF65-F5344CB8AC3E}">
        <p14:creationId xmlns:p14="http://schemas.microsoft.com/office/powerpoint/2010/main" val="390688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594B6C-EC8F-44CF-A60A-1E956C40C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FORM OVER TIME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E1AE7C-3629-4D5F-A605-BFDB26A4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014A29-5E50-4F62-9A0F-3181BFD2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3BA8BC-23CD-474A-9C37-8B529413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8547b5e6bb475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1095375"/>
            <a:ext cx="6191250" cy="4953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D0E59B-445F-46B3-B91A-E8A2782AF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5FA"/>
                </a:solidFill>
              </a:defRPr>
            </a:pPr>
            <a:r>
              <a:rPr sz="2700" b="1">
                <a:solidFill>
                  <a:srgbClr val="F7F5FA"/>
                </a:solidFill>
              </a:rPr>
              <a:t>Form and workload are visible before they become a problem.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DDDA69-4530-4075-A62E-47F11B5E5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860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The trend separates a short-term fluctuation from a change that needs action.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CE580A-E35F-490B-B2E5-023F3A807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957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5D6CF"/>
                </a:solidFill>
              </a:defRPr>
            </a:pPr>
            <a:r>
              <a:rPr sz="1275" b="1">
                <a:solidFill>
                  <a:srgbClr val="45D6CF"/>
                </a:solidFill>
              </a:rPr>
              <a:t>WORKLOAD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B18EAA-EAEC-4DD9-AB24-A54D67ABF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196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46CFF"/>
                </a:solidFill>
              </a:defRPr>
            </a:pPr>
            <a:r>
              <a:rPr sz="1275" b="1">
                <a:solidFill>
                  <a:srgbClr val="B46CFF"/>
                </a:solidFill>
              </a:rPr>
              <a:t>PRODUCTIVITY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1E289F-A670-4C33-A209-1542F1814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435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5D6CF"/>
                </a:solidFill>
              </a:defRPr>
            </a:pPr>
            <a:r>
              <a:rPr sz="1275" b="1">
                <a:solidFill>
                  <a:srgbClr val="45D6CF"/>
                </a:solidFill>
              </a:rPr>
              <a:t>INVOLVEMENT</a:t>
            </a:r>
          </a:p>
        </p:txBody>
      </p:sp>
    </p:spTree>
    <p:extLst>
      <p:ext uri="{BB962C8B-B14F-4D97-AF65-F5344CB8AC3E}">
        <p14:creationId xmlns:p14="http://schemas.microsoft.com/office/powerpoint/2010/main" val="20187380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EC6E10-BE43-4BD5-911D-A5F4C57D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DAILY CONTROL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6EC13B-CDEA-44C1-972E-86107164D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DD00A4-EB52-45CF-90DA-F849DAF33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0FA86B-690E-4A75-B52A-A7632CF3D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AB2B56-1EE2-47D2-8EE4-B272F225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23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Calendar, contracts and costs in one place.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EC0BCA-2FA5-4F9D-B557-E6E54CB73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Operational clarity creates room for sporting care and club negotiations.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1D89DB-6141-40C9-B513-5802DA4F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38E428-E765-45B0-A750-83B9F9403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CALENDAR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8204D6-3065-45C7-881A-3F3F7BB9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Where the player competes, trains and what is coming next.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C0D455-C6F8-411E-99C7-FCDEC4848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43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968A01-7BE5-4543-AE1C-6CAEBB5B3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77D6C3-8D23-499B-B116-56041F3BB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CONTRACTS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2D05F3-81D2-43D6-A22A-D2C4E4180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Deadlines, documents and steps in planned transfers.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D97D08-CB03-4736-B5D4-86180F59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C092A9-2986-4C55-8F78-42A35E778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CCA11F-E237-4914-8936-722280656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COSTS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172A04-B160-455D-9A59-AB1972DCB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Representation expenses in context.</a:t>
            </a:r>
          </a:p>
        </p:txBody>
      </p:sp>
    </p:spTree>
    <p:extLst>
      <p:ext uri="{BB962C8B-B14F-4D97-AF65-F5344CB8AC3E}">
        <p14:creationId xmlns:p14="http://schemas.microsoft.com/office/powerpoint/2010/main" val="11433739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DE408F-1D1C-4D33-A485-5292D20C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EARLY SIGNAL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66DBCA-ACB6-4A4F-A35F-D38730DE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D5B390-857B-4397-A39A-E4341358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3B4894-D409-4861-BCD3-D77961BAF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33ADC3-0F42-43C7-AE1E-520520ADB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14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An early signal is stronger than a retrospective explanation.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B2FADD-36CF-406E-B84D-34427602E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helps identify situations that need attention before they affect a career.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861701-04F5-4CDC-9776-DFA10E426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03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45D6CF"/>
                </a:solidFill>
              </a:defRPr>
            </a:pPr>
            <a:r>
              <a:rPr sz="1725" b="1">
                <a:solidFill>
                  <a:srgbClr val="45D6CF"/>
                </a:solidFill>
              </a:rPr>
              <a:t>DECLINING MINUTES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967CF7-95CF-419A-BF4B-D4AF8CC9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575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The player is losing their role in the team.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DEAFA7-1CD0-4069-9431-189CD5DE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0003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46CFF"/>
                </a:solidFill>
              </a:defRPr>
            </a:pPr>
            <a:r>
              <a:rPr sz="1725" b="1">
                <a:solidFill>
                  <a:srgbClr val="B46CFF"/>
                </a:solidFill>
              </a:rPr>
              <a:t>RISING LOAD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03BD4A-2CB9-49FF-A780-F1130EFFD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4575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There is a risk of overload or reduced quality.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FFE855-A226-4E4D-AC9C-794E1A9F5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338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45D6CF"/>
                </a:solidFill>
              </a:defRPr>
            </a:pPr>
            <a:r>
              <a:rPr sz="1725" b="1">
                <a:solidFill>
                  <a:srgbClr val="45D6CF"/>
                </a:solidFill>
              </a:rPr>
              <a:t>PRODUCTIVITY CHANGE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D9DF66-8072-4904-81C3-81CE65C60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910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The result no longer matches the previous trend.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1ED627-D472-4B6D-9422-EE0DDF31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3338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46CFF"/>
                </a:solidFill>
              </a:defRPr>
            </a:pPr>
            <a:r>
              <a:rPr sz="1725" b="1">
                <a:solidFill>
                  <a:srgbClr val="B46CFF"/>
                </a:solidFill>
              </a:rPr>
              <a:t>OUT OF COMPETITIVE RHYTHM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A47071-5150-441D-9277-C2F688706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7910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It is time to activate an individual plan.</a:t>
            </a:r>
          </a:p>
        </p:txBody>
      </p:sp>
    </p:spTree>
    <p:extLst>
      <p:ext uri="{BB962C8B-B14F-4D97-AF65-F5344CB8AC3E}">
        <p14:creationId xmlns:p14="http://schemas.microsoft.com/office/powerpoint/2010/main" val="3872443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9E465C-3C66-4B97-8205-79E00FB76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CONNECTED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4A8733-2C2A-4296-87A7-9F4F356CE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6EF5EA-2B4C-4ECD-90F7-3BA575E0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2BF090-C184-41DA-AE2F-4437C9F8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63c5406a5e4d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190625"/>
            <a:ext cx="485775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6845F1-3DFC-48D3-ADD0-3A20DA04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381125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B46CFF"/>
                </a:solidFill>
              </a:defRPr>
            </a:pPr>
            <a:r>
              <a:rPr sz="2850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7A65BC-3F33-425D-946D-49A3CD5EB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381125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9146FF"/>
                </a:solidFill>
              </a:defRPr>
            </a:pPr>
            <a:r>
              <a:rPr sz="28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DF17B8-4773-481F-9B18-96184E9D9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381125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45D6CF"/>
                </a:solidFill>
              </a:defRPr>
            </a:pPr>
            <a:r>
              <a:rPr sz="2850" b="1">
                <a:solidFill>
                  <a:srgbClr val="45D6CF"/>
                </a:solidFill>
              </a:rPr>
              <a:t>INDIVIDUAL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C6D436-51EB-4282-AA11-A91D3C3D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333625"/>
            <a:ext cx="5095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5FA"/>
                </a:solidFill>
              </a:defRPr>
            </a:pPr>
            <a:r>
              <a:rPr sz="2625" b="1">
                <a:solidFill>
                  <a:srgbClr val="F7F5FA"/>
                </a:solidFill>
              </a:rPr>
              <a:t>Data reveals the need. Training turns it into specific work. The next matches measure the result.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09F6BE-83DD-4200-9F4B-77D50FE2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5292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43B76E-261A-4FF1-AE14-900082FAD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33875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Identify the game situation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E15A87-6E1F-4E9B-B3E6-A1CA87DE5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768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1A2FCE-FAB1-4DC0-9D28-44A96FD8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857750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Individual plan and execution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D2A537-B94C-410C-938C-BE966C0AC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4006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59F944-E857-4B80-B27A-7513E8103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381625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Verify transfer into the match</a:t>
            </a:r>
          </a:p>
        </p:txBody>
      </p:sp>
    </p:spTree>
    <p:extLst>
      <p:ext uri="{BB962C8B-B14F-4D97-AF65-F5344CB8AC3E}">
        <p14:creationId xmlns:p14="http://schemas.microsoft.com/office/powerpoint/2010/main" val="103507235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48B065-3A99-4145-BC51-9CD88547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TRAINING PLANS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8DF9313-C828-4110-8B2C-F0762F937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44B66A-AF38-4F3D-A4FE-53CA87F1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01F8CA-78AD-44F8-952E-BF8C8EA7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9bacba93584e1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1000125"/>
            <a:ext cx="4953000" cy="4953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390420-2DB2-4509-A223-B9D9DDA25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5095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7F5FA"/>
                </a:solidFill>
              </a:defRPr>
            </a:pPr>
            <a:r>
              <a:rPr sz="2700" b="1">
                <a:solidFill>
                  <a:srgbClr val="F7F5FA"/>
                </a:solidFill>
              </a:rPr>
              <a:t>A training plan protects the investment in a player.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7743E0-61A6-4E03-BB3C-3C85CA56E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05050"/>
            <a:ext cx="5095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An unsigned or off-season player does not have to lose rhythm or performance.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A2C0B7-DBFC-4624-8396-A419E6120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623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A80F31-6479-411B-8FAA-A111BEAA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4325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Optimal plan for the player's position and current condition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C895A4-5C83-402E-80F8-950A3E279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29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BD3DD9-0C8E-461A-8C52-A3C10208E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81000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Facilities and suitable training partners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8EA60C-2780-4E15-9782-564504DE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958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AE4FE9-1E00-419A-856E-0176B5A9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7675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Performance continuity during transition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0E4729-0401-43C9-BDC0-A91A8E90F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62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056B11-60B7-492F-A5BA-0672B473E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14350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Measurable return to club routine</a:t>
            </a:r>
          </a:p>
        </p:txBody>
      </p:sp>
    </p:spTree>
    <p:extLst>
      <p:ext uri="{BB962C8B-B14F-4D97-AF65-F5344CB8AC3E}">
        <p14:creationId xmlns:p14="http://schemas.microsoft.com/office/powerpoint/2010/main" val="1371050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25E712-1235-43A0-987E-F6519681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REPORTING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731182-9AB1-49B4-B21C-A7631B680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3B5D96-FAB3-416D-A235-54D84BBCB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5B1A80-1C5D-4147-9D3C-67741532A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65668E-8C5A-434F-9D20-983FE4668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14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A professional report makes club discussions easier.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2C9632-B168-4103-BB2A-7FB433692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Instead of impressions, the agency brings a clear view of performance, trend and context.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F104E2-C8F9-4289-B987-860735AF3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PERFORMANCE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546C11-1C26-4878-99F6-47C71D763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6712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current match data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1D4F4E-1132-4D6F-92A0-975BE9C81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46CFF"/>
                </a:solidFill>
              </a:defRPr>
            </a:pPr>
            <a:r>
              <a:rPr sz="2100" b="1">
                <a:solidFill>
                  <a:srgbClr val="B46CFF"/>
                </a:solidFill>
              </a:rPr>
              <a:t>TREND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B6938C-67F3-4523-9F3C-D41F7F20A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67125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workload and productivity trend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8268CE-DB8F-489B-9400-AAD4B329C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CONTEXT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077676-C469-4A46-8C38-7D88D9945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6712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role, competition and next step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F626CE-9792-4DE7-B874-7DAB0393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4350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7F5FA"/>
                </a:solidFill>
              </a:defRPr>
            </a:pPr>
            <a:r>
              <a:rPr sz="2175" b="1">
                <a:solidFill>
                  <a:srgbClr val="F7F5FA"/>
                </a:solidFill>
              </a:rPr>
              <a:t>Better evidence for renewals, loans, transfers and individual plans.</a:t>
            </a:r>
          </a:p>
        </p:txBody>
      </p:sp>
    </p:spTree>
    <p:extLst>
      <p:ext uri="{BB962C8B-B14F-4D97-AF65-F5344CB8AC3E}">
        <p14:creationId xmlns:p14="http://schemas.microsoft.com/office/powerpoint/2010/main" val="4238798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2026-08-21T15:20:34.7330000Z</dcterms:created>
  <dcterms:modified xsi:type="dcterms:W3CDTF">2026-08-21T15:20:34.7330000Z</dcterms:modified>
</coreProperties>
</file>