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8d9ea7fe736f4405" /><Relationship Type="http://schemas.openxmlformats.org/officeDocument/2006/relationships/extended-properties" Target="/docProps/app.xml" Id="R9225dc93a8a54f2c" /><Relationship Type="http://schemas.openxmlformats.org/officeDocument/2006/relationships/officeDocument" Target="/ppt/presentation.xml" Id="R25dd5b303f6a4c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de99aaea034028"/>
  </p:sldMasterIdLst>
  <p:notesMasterIdLst>
    <p:notesMasterId xmlns:r="http://schemas.openxmlformats.org/officeDocument/2006/relationships" r:id="Rfe8af7496caf4327"/>
  </p:notesMasterIdLst>
  <p:sldIdLst>
    <p:sldId xmlns:r="http://schemas.openxmlformats.org/officeDocument/2006/relationships" id="256" r:id="R0779bf792aa04185"/>
    <p:sldId xmlns:r="http://schemas.openxmlformats.org/officeDocument/2006/relationships" id="257" r:id="Rb02407db491f4c7d"/>
    <p:sldId xmlns:r="http://schemas.openxmlformats.org/officeDocument/2006/relationships" id="258" r:id="Rf8f86700d64d41f0"/>
    <p:sldId xmlns:r="http://schemas.openxmlformats.org/officeDocument/2006/relationships" id="259" r:id="Racd45048ffc04b8b"/>
    <p:sldId xmlns:r="http://schemas.openxmlformats.org/officeDocument/2006/relationships" id="260" r:id="R2d2f82841aa14cb2"/>
    <p:sldId xmlns:r="http://schemas.openxmlformats.org/officeDocument/2006/relationships" id="261" r:id="R3bb4d1e05b884f08"/>
    <p:sldId xmlns:r="http://schemas.openxmlformats.org/officeDocument/2006/relationships" id="262" r:id="Rd1ce255d6d954559"/>
    <p:sldId xmlns:r="http://schemas.openxmlformats.org/officeDocument/2006/relationships" id="263" r:id="Rc3d7f680a9fd4375"/>
    <p:sldId xmlns:r="http://schemas.openxmlformats.org/officeDocument/2006/relationships" id="264" r:id="R34b51ce57b1c45b7"/>
    <p:sldId xmlns:r="http://schemas.openxmlformats.org/officeDocument/2006/relationships" id="265" r:id="R5a1bb481588e4933"/>
    <p:sldId xmlns:r="http://schemas.openxmlformats.org/officeDocument/2006/relationships" id="266" r:id="R81bc29e4f66e4bd8"/>
    <p:sldId xmlns:r="http://schemas.openxmlformats.org/officeDocument/2006/relationships" id="267" r:id="R202c2a2af07b4e6b"/>
    <p:sldId xmlns:r="http://schemas.openxmlformats.org/officeDocument/2006/relationships" id="268" r:id="R4e9737ac8feb40c2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36faa9edbda84839" /><Relationship Type="http://schemas.openxmlformats.org/officeDocument/2006/relationships/slideMaster" Target="/ppt/slideMasters/slideMaster1.xml" Id="R6fde99aaea034028" /><Relationship Type="http://schemas.openxmlformats.org/officeDocument/2006/relationships/notesMaster" Target="/ppt/notesMasters/notesMaster1.xml" Id="Rfe8af7496caf4327" /><Relationship Type="http://schemas.openxmlformats.org/officeDocument/2006/relationships/presProps" Target="/ppt/presProps.xml" Id="Re89217ded2b8471f" /><Relationship Type="http://schemas.openxmlformats.org/officeDocument/2006/relationships/tableStyles" Target="/ppt/tableStyles.xml" Id="R5b39de83afe54f06" /><Relationship Type="http://schemas.openxmlformats.org/officeDocument/2006/relationships/slide" Target="/ppt/slides/slide1.xml" Id="R0779bf792aa04185" /><Relationship Type="http://schemas.openxmlformats.org/officeDocument/2006/relationships/slide" Target="/ppt/slides/slide2.xml" Id="Rb02407db491f4c7d" /><Relationship Type="http://schemas.openxmlformats.org/officeDocument/2006/relationships/slide" Target="/ppt/slides/slide3.xml" Id="Rf8f86700d64d41f0" /><Relationship Type="http://schemas.openxmlformats.org/officeDocument/2006/relationships/slide" Target="/ppt/slides/slide4.xml" Id="Racd45048ffc04b8b" /><Relationship Type="http://schemas.openxmlformats.org/officeDocument/2006/relationships/slide" Target="/ppt/slides/slide5.xml" Id="R2d2f82841aa14cb2" /><Relationship Type="http://schemas.openxmlformats.org/officeDocument/2006/relationships/slide" Target="/ppt/slides/slide6.xml" Id="R3bb4d1e05b884f08" /><Relationship Type="http://schemas.openxmlformats.org/officeDocument/2006/relationships/slide" Target="/ppt/slides/slide7.xml" Id="Rd1ce255d6d954559" /><Relationship Type="http://schemas.openxmlformats.org/officeDocument/2006/relationships/slide" Target="/ppt/slides/slide8.xml" Id="Rc3d7f680a9fd4375" /><Relationship Type="http://schemas.openxmlformats.org/officeDocument/2006/relationships/slide" Target="/ppt/slides/slide9.xml" Id="R34b51ce57b1c45b7" /><Relationship Type="http://schemas.openxmlformats.org/officeDocument/2006/relationships/slide" Target="/ppt/slides/slide10.xml" Id="R5a1bb481588e4933" /><Relationship Type="http://schemas.openxmlformats.org/officeDocument/2006/relationships/slide" Target="/ppt/slides/slide11.xml" Id="R81bc29e4f66e4bd8" /><Relationship Type="http://schemas.openxmlformats.org/officeDocument/2006/relationships/slide" Target="/ppt/slides/slide12.xml" Id="R202c2a2af07b4e6b" /><Relationship Type="http://schemas.openxmlformats.org/officeDocument/2006/relationships/slide" Target="/ppt/slides/slide13.xml" Id="R4e9737ac8feb40c2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7f26e0dc10ee41e0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f2ebca78591a417e" /><Relationship Type="http://schemas.openxmlformats.org/officeDocument/2006/relationships/notesMaster" Target="/ppt/notesMasters/notesMaster1.xml" Id="Rbc8aef7b48b0420f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6e6240589c3440bd" /><Relationship Type="http://schemas.openxmlformats.org/officeDocument/2006/relationships/notesMaster" Target="/ppt/notesMasters/notesMaster1.xml" Id="Rfec6b7a7f3504eb7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8510d5dd5b104377" /><Relationship Type="http://schemas.openxmlformats.org/officeDocument/2006/relationships/notesMaster" Target="/ppt/notesMasters/notesMaster1.xml" Id="Ra24c1f4044914a80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3097f20bc37b4e79" /><Relationship Type="http://schemas.openxmlformats.org/officeDocument/2006/relationships/notesMaster" Target="/ppt/notesMasters/notesMaster1.xml" Id="R045499cc9f564d30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4ab6e3b46e52453b" /><Relationship Type="http://schemas.openxmlformats.org/officeDocument/2006/relationships/notesMaster" Target="/ppt/notesMasters/notesMaster1.xml" Id="R7005c79917ca4bfe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0150d2be17074fd5" /><Relationship Type="http://schemas.openxmlformats.org/officeDocument/2006/relationships/notesMaster" Target="/ppt/notesMasters/notesMaster1.xml" Id="R605f4892137c47be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8c3dbd99a5fe4172" /><Relationship Type="http://schemas.openxmlformats.org/officeDocument/2006/relationships/notesMaster" Target="/ppt/notesMasters/notesMaster1.xml" Id="Rf97f7a8de68f4ed1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b0c815eff84842e0" /><Relationship Type="http://schemas.openxmlformats.org/officeDocument/2006/relationships/notesMaster" Target="/ppt/notesMasters/notesMaster1.xml" Id="Rda36893a7c704c37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6c84b63902534844" /><Relationship Type="http://schemas.openxmlformats.org/officeDocument/2006/relationships/notesMaster" Target="/ppt/notesMasters/notesMaster1.xml" Id="R697aa7ad7caf4984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c55ed8db08a64eb9" /><Relationship Type="http://schemas.openxmlformats.org/officeDocument/2006/relationships/notesMaster" Target="/ppt/notesMasters/notesMaster1.xml" Id="Ra87a32738f7c4584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0dab33445b0e498d" /><Relationship Type="http://schemas.openxmlformats.org/officeDocument/2006/relationships/notesMaster" Target="/ppt/notesMasters/notesMaster1.xml" Id="Ra008119b0a584173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fbfede40394b403a" /><Relationship Type="http://schemas.openxmlformats.org/officeDocument/2006/relationships/notesMaster" Target="/ppt/notesMasters/notesMaster1.xml" Id="R9b0542b190b147c7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37f0d5ce52cf4a31" /><Relationship Type="http://schemas.openxmlformats.org/officeDocument/2006/relationships/notesMaster" Target="/ppt/notesMasters/notesMaster1.xml" Id="R77166507630f4319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Otevřete kontrastem: klub nepotřebuje další kalendář, ale jeden provozní a výkonnostní systém.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GAMEVIO product materials and user-provided feature brief.</a:t>
            </a:r>
          </a:p>
          <a:p xmlns:a="http://schemas.openxmlformats.org/drawingml/2006/main">
            <a:r>
              <a:t>- Asset: public/media/gamevio-devices.png (GAMEVIO product screenshot).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Pro vedení je důležitá konzistence a návaznost. Nezahlcujte je detailními statistikami.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requirement: club organization across multiple teams.</a:t>
            </a:r>
          </a:p>
          <a:p xmlns:a="http://schemas.openxmlformats.org/drawingml/2006/main">
            <a:r>
              <a:t>- Benefits synthesized from the described GAMEVIO operating model.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Formulujte jako rozdíl v rozsahu řešení, ne jako absolutní soud o všech konkurentech.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Comparison based on the user-provided positioning: common attendance apps focus on operations, while GAMEVIO also covers performance and progress.</a:t>
            </a:r>
          </a:p>
          <a:p xmlns:a="http://schemas.openxmlformats.org/drawingml/2006/main">
            <a:r>
              <a:t>- No named competitor or audited market benchmark is claimed.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Uzavřete konkrétní výzvou: vyberte jeden tým a jeden zápas pro pilotní ukázku. Kontaktní údaje následují na samostatném slidu.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Asset: public/media/training-detail.jpg (user-provided football photograph).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Uzavřete osobně: stručně představte profesní přesah mezi coachingem, datovou analýzou, procesy a produktovým vývojem. Poté nabídněte konkrétní další krok.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professional description and contact: info@gamevio.pro, +420 601 096 995, gamevio.pro.</a:t>
            </a:r>
          </a:p>
          <a:p xmlns:a="http://schemas.openxmlformats.org/drawingml/2006/main">
            <a:r>
              <a:t>- Asset: public/og-face-v4.png (user-approved website hero portrait).</a:t>
            </a:r>
          </a:p>
          <a:p xmlns:a="http://schemas.openxmlformats.org/drawingml/2006/main">
            <a:r>
              <a:t>- https://www.uefa.com/</a:t>
            </a:r>
          </a:p>
          <a:p xmlns:a="http://schemas.openxmlformats.org/drawingml/2006/main">
            <a:r>
              <a:t>- https://www.fotbal.cz/facr/facr-predstavuje-novou-grafickou-identitu-a-modernizovane-logo/a14699</a:t>
            </a:r>
          </a:p>
          <a:p xmlns:a="http://schemas.openxmlformats.org/drawingml/2006/main">
            <a:r>
              <a:t>- https://barcainnovationhub.fcbarcelona.com/the-hub/</a:t>
            </a:r>
          </a:p>
          <a:p xmlns:a="http://schemas.openxmlformats.org/drawingml/2006/main">
            <a:r>
              <a:t>- The logos indicate qualifications or education context; they do not claim commercial partnership or endorsement.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Nezlehčujte docházku. Vysvětlete, že GAMEVIO na ní staví a přidává výkonnostní vrstvu.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feature brief and comparative positioning; no external market-share claim.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Zdůrazněte, že více týmů neznamená více izolovaných tabulek ani skupinových chatů.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requirement: multi-team club organization.</a:t>
            </a:r>
          </a:p>
          <a:p xmlns:a="http://schemas.openxmlformats.org/drawingml/2006/main">
            <a:r>
              <a:t>- Internal GAMEVIO site copy: teams, calendar, player management and roles.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Přeložte funkce do reality: trenér před tréninkem ví, kdo přijde a koho musí nahradit.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feature brief.</a:t>
            </a:r>
          </a:p>
          <a:p xmlns:a="http://schemas.openxmlformats.org/drawingml/2006/main">
            <a:r>
              <a:t>- Asset: public/media/training-field.jpg (user-provided training venue photograph).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Profil hráče je společný kontext pro trenéra, vedení klubu i hráče.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feature brief.</a:t>
            </a:r>
          </a:p>
          <a:p xmlns:a="http://schemas.openxmlformats.org/drawingml/2006/main">
            <a:r>
              <a:t>- Asset: public/media/gamevio-devices.png (GAMEVIO product screenshot).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Upozorněte, že příklady bodů jsou ilustrativní. Principem je jednotné hodnocení událostí.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requirement: live event tracking with statistics inspired by Opta Points.</a:t>
            </a:r>
          </a:p>
          <a:p xmlns:a="http://schemas.openxmlformats.org/drawingml/2006/main">
            <a:r>
              <a:t>- Illustrative event examples; not real match data.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Heat mapa není dekorace. Pomáhá trenérovi ověřit, zda hráč plní prostorovou roli.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feature brief.</a:t>
            </a:r>
          </a:p>
          <a:p xmlns:a="http://schemas.openxmlformats.org/drawingml/2006/main">
            <a:r>
              <a:t>- Asset: public/media/gamevio-heatmap.png (GAMEVIO heat map screenshot).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Tady vysvětlete význam metrik, nikoli technický výpočet. Trenér potřebuje trend a kontext.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feature brief.</a:t>
            </a:r>
          </a:p>
          <a:p xmlns:a="http://schemas.openxmlformats.org/drawingml/2006/main">
            <a:r>
              <a:t>- Asset: public/media/gamevio-charts.png (GAMEVIO performance charts screenshot).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Toto je sekce přímo pro trenéry. U každého bodu použijte krátký příklad z běžného týdne.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Benefits synthesized from user-provided GAMEVIO feature set and coaching workflow.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7464d7420d493a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cdc01aa0f49e4b7c" /><Relationship Type="http://schemas.openxmlformats.org/officeDocument/2006/relationships/slideLayout" Target="/ppt/slideLayouts/slideLayout1.xml" Id="R6ea7aef58b3b4cfd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a7aef58b3b4cfd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02b434be44097" /><Relationship Type="http://schemas.openxmlformats.org/officeDocument/2006/relationships/image" Target="/ppt/media/image.png" Id="R0bd271641585475f" /><Relationship Type="http://schemas.openxmlformats.org/officeDocument/2006/relationships/notesSlide" Target="/ppt/notesSlides/notesSlide1.xml" Id="Ra8c55d7f7e224f44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936541c684ac3" /><Relationship Type="http://schemas.openxmlformats.org/officeDocument/2006/relationships/notesSlide" Target="/ppt/notesSlides/notesSlide10.xml" Id="R1dd361534314413b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16a493aa94052" /><Relationship Type="http://schemas.openxmlformats.org/officeDocument/2006/relationships/notesSlide" Target="/ppt/notesSlides/notesSlide11.xml" Id="Rcd334b7e594749f2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3e72e4ca447c9" /><Relationship Type="http://schemas.openxmlformats.org/officeDocument/2006/relationships/image" Target="/ppt/media/image2.jpeg" Id="R264cb28f82e2412e" /><Relationship Type="http://schemas.openxmlformats.org/officeDocument/2006/relationships/notesSlide" Target="/ppt/notesSlides/notesSlide12.xml" Id="R0fe818fad73c4083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f864c49ff4855" /><Relationship Type="http://schemas.openxmlformats.org/officeDocument/2006/relationships/image" Target="/ppt/media/image3.jpeg" Id="R45076ddf1d6f4693" /><Relationship Type="http://schemas.openxmlformats.org/officeDocument/2006/relationships/image" Target="/ppt/media/image5.png" Id="Rfd89cf07d23c4e1d" /><Relationship Type="http://schemas.openxmlformats.org/officeDocument/2006/relationships/image" Target="/ppt/media/image6.png" Id="Rdec619bd83b34645" /><Relationship Type="http://schemas.openxmlformats.org/officeDocument/2006/relationships/image" Target="/ppt/media/image7.png" Id="R40aeec2c3492433f" /><Relationship Type="http://schemas.openxmlformats.org/officeDocument/2006/relationships/notesSlide" Target="/ppt/notesSlides/notesSlide13.xml" Id="R819dfc1841ff4d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ff7a9a553404d" /><Relationship Type="http://schemas.openxmlformats.org/officeDocument/2006/relationships/notesSlide" Target="/ppt/notesSlides/notesSlide2.xml" Id="R45f1960a3b4749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b7bd94b684dbd" /><Relationship Type="http://schemas.openxmlformats.org/officeDocument/2006/relationships/notesSlide" Target="/ppt/notesSlides/notesSlide3.xml" Id="R653f25df974d45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85895fe654d74" /><Relationship Type="http://schemas.openxmlformats.org/officeDocument/2006/relationships/image" Target="/ppt/media/image.jpeg" Id="Re3837e5e8a784163" /><Relationship Type="http://schemas.openxmlformats.org/officeDocument/2006/relationships/notesSlide" Target="/ppt/notesSlides/notesSlide4.xml" Id="Reff5930e607b4b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5d5a704704be9" /><Relationship Type="http://schemas.openxmlformats.org/officeDocument/2006/relationships/image" Target="/ppt/media/image2.png" Id="R6f402a9d5a984ca6" /><Relationship Type="http://schemas.openxmlformats.org/officeDocument/2006/relationships/notesSlide" Target="/ppt/notesSlides/notesSlide5.xml" Id="R51eca4c7bb8446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906c852b94c5a" /><Relationship Type="http://schemas.openxmlformats.org/officeDocument/2006/relationships/notesSlide" Target="/ppt/notesSlides/notesSlide6.xml" Id="Rbacd197ab6a847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667ba0f044e2e" /><Relationship Type="http://schemas.openxmlformats.org/officeDocument/2006/relationships/image" Target="/ppt/media/image3.png" Id="Rc26fb6e1a0d74f33" /><Relationship Type="http://schemas.openxmlformats.org/officeDocument/2006/relationships/notesSlide" Target="/ppt/notesSlides/notesSlide7.xml" Id="R6a4fdb2d49764d5b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0e037a7064bc3" /><Relationship Type="http://schemas.openxmlformats.org/officeDocument/2006/relationships/image" Target="/ppt/media/image4.png" Id="Rdd9bc2efe8754255" /><Relationship Type="http://schemas.openxmlformats.org/officeDocument/2006/relationships/notesSlide" Target="/ppt/notesSlides/notesSlide8.xml" Id="R9cb4fe906d824e4b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7f1c716d6455c" /><Relationship Type="http://schemas.openxmlformats.org/officeDocument/2006/relationships/notesSlide" Target="/ppt/notesSlides/notesSlide9.xml" Id="R7a39839933dc44d3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907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bd271641585475f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91250" y="666750"/>
            <a:ext cx="5429250" cy="5429250"/>
          </a:xfrm>
          <a:prstGeom xmlns:a="http://schemas.openxmlformats.org/drawingml/2006/main" prst="roundRect">
            <a:avLst>
              <a:gd name="adj" fmla="val 2105"/>
            </a:avLst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19C55D9-7A75-4192-92DD-AEFC411E64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1500"/>
            <a:ext cx="247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B46CFF"/>
                </a:solidFill>
              </a:defRPr>
            </a:pPr>
            <a:r>
              <a:rPr sz="1125" b="1">
                <a:solidFill>
                  <a:srgbClr val="B46CFF"/>
                </a:solidFill>
              </a:rPr>
              <a:t>GAMEVIO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D4429C2-48EC-44A3-91D3-42ACD7A1BF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19250"/>
            <a:ext cx="5334000" cy="1600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650" b="1">
                <a:solidFill>
                  <a:srgbClr val="F7F5FA"/>
                </a:solidFill>
              </a:defRPr>
            </a:pPr>
            <a:r>
              <a:rPr sz="4650" b="1">
                <a:solidFill>
                  <a:srgbClr val="F7F5FA"/>
                </a:solidFill>
              </a:rPr>
              <a:t>GAMEVIO</a:t>
            </a:r>
          </a:p>
          <a:p xmlns:a="http://schemas.openxmlformats.org/drawingml/2006/main">
            <a:pPr algn="l">
              <a:defRPr sz="4650" b="1">
                <a:solidFill>
                  <a:srgbClr val="F7F5FA"/>
                </a:solidFill>
              </a:defRPr>
            </a:pPr>
            <a:r>
              <a:rPr sz="4650" b="1">
                <a:solidFill>
                  <a:srgbClr val="F7F5FA"/>
                </a:solidFill>
              </a:rPr>
              <a:t>for clubs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07FCF00-0F1E-4573-98F5-8CC1FF46AF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476625"/>
            <a:ext cx="138112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45D6CF"/>
                </a:solidFill>
              </a:defRPr>
            </a:pPr>
            <a:r>
              <a:rPr sz="1350" b="1">
                <a:solidFill>
                  <a:srgbClr val="45D6CF"/>
                </a:solidFill>
              </a:rPr>
              <a:t>OPERATIONS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FEED098-CBE4-43F7-8CA6-B9B6419289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3476625"/>
            <a:ext cx="3048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9146FF"/>
                </a:solidFill>
              </a:defRPr>
            </a:pPr>
            <a:r>
              <a:rPr sz="1350" b="1">
                <a:solidFill>
                  <a:srgbClr val="9146FF"/>
                </a:solidFill>
              </a:rPr>
              <a:t>×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155D804-759C-4C52-B76F-E0F402ABE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57450" y="3476625"/>
            <a:ext cx="157162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B46CFF"/>
                </a:solidFill>
              </a:defRPr>
            </a:pPr>
            <a:r>
              <a:rPr sz="1350" b="1">
                <a:solidFill>
                  <a:srgbClr val="B46CFF"/>
                </a:solidFill>
              </a:rPr>
              <a:t>PERFORMANCE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7E35DF8-BA9C-4DF5-8AA9-BDEEE8C4BC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57650" y="3476625"/>
            <a:ext cx="3048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9146FF"/>
                </a:solidFill>
              </a:defRPr>
            </a:pPr>
            <a:r>
              <a:rPr sz="1350" b="1">
                <a:solidFill>
                  <a:srgbClr val="9146FF"/>
                </a:solidFill>
              </a:rPr>
              <a:t>×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9D56892-EB55-42C3-BC3C-30D526F8C7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3476625"/>
            <a:ext cx="1143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45D6CF"/>
                </a:solidFill>
              </a:defRPr>
            </a:pPr>
            <a:r>
              <a:rPr sz="1350" b="1">
                <a:solidFill>
                  <a:srgbClr val="45D6CF"/>
                </a:solidFill>
              </a:rPr>
              <a:t>PROGRESS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92FA9CD-1339-4861-AE30-F8DDDCAB23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91000"/>
            <a:ext cx="5000625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A9A1B4"/>
                </a:solidFill>
              </a:defRPr>
            </a:pPr>
            <a:r>
              <a:rPr sz="1575" b="0">
                <a:solidFill>
                  <a:srgbClr val="A9A1B4"/>
                </a:solidFill>
              </a:rPr>
              <a:t>One system for daily club operations and decisions based on what actually happens on the pitch.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5CC0EEC-8BA2-4181-BB0C-691DB3980E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15050"/>
            <a:ext cx="1905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7F5FA"/>
                </a:solidFill>
              </a:defRPr>
            </a:pPr>
            <a:r>
              <a:rPr sz="1125" b="1">
                <a:solidFill>
                  <a:srgbClr val="F7F5FA"/>
                </a:solidFill>
              </a:rPr>
              <a:t>gamevio.pro</a:t>
            </a:r>
          </a:p>
        </p:txBody>
      </p:sp>
    </p:spTree>
    <p:extLst>
      <p:ext uri="{BB962C8B-B14F-4D97-AF65-F5344CB8AC3E}">
        <p14:creationId xmlns:p14="http://schemas.microsoft.com/office/powerpoint/2010/main" val="1332677757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907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BD89282-12D3-4CFE-AE2C-0B84554A9B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46CFF"/>
                </a:solidFill>
              </a:defRPr>
            </a:pPr>
            <a:r>
              <a:rPr sz="975" b="1">
                <a:solidFill>
                  <a:srgbClr val="B46CFF"/>
                </a:solidFill>
              </a:rPr>
              <a:t>FOR CLUB MANAGEMENT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400E11C-2F18-47C3-A7DC-F9BA1C859A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6670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A9A1B4"/>
                </a:solidFill>
              </a:defRPr>
            </a:pPr>
            <a:r>
              <a:rPr sz="975" b="1">
                <a:solidFill>
                  <a:srgbClr val="A9A1B4"/>
                </a:solidFill>
              </a:rPr>
              <a:t>10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5005A26-DFE5-432C-9A7C-D349077426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24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2A42"/>
          </a:solidFill>
          <a:ln xmlns:a="http://schemas.openxmlformats.org/drawingml/2006/main" w="0">
            <a:solidFill>
              <a:srgbClr val="342A4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1888F92-463F-40D8-A12E-E259A0DE81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96050"/>
            <a:ext cx="3810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756D80"/>
                </a:solidFill>
              </a:defRPr>
            </a:pPr>
            <a:r>
              <a:rPr sz="900" b="0">
                <a:solidFill>
                  <a:srgbClr val="756D80"/>
                </a:solidFill>
              </a:rPr>
              <a:t>gamevio.pro  ·  info@gamevio.pro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1759884-3164-4E4B-A2A4-BA7CA1931B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76300"/>
            <a:ext cx="87630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F7F5FA"/>
                </a:solidFill>
              </a:defRPr>
            </a:pPr>
            <a:r>
              <a:rPr sz="3150" b="1">
                <a:solidFill>
                  <a:srgbClr val="F7F5FA"/>
                </a:solidFill>
              </a:rPr>
              <a:t>Management sees progress across teams.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11ABED8-FFED-436D-B35D-C66D945B03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66900"/>
            <a:ext cx="723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A9A1B4"/>
                </a:solidFill>
              </a:defRPr>
            </a:pPr>
            <a:r>
              <a:rPr sz="1500" b="0">
                <a:solidFill>
                  <a:srgbClr val="A9A1B4"/>
                </a:solidFill>
              </a:rPr>
              <a:t>One system creates continuity from the academy to the first team and supports sporting decisions.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C4F8AB7-5C87-4EAB-A2A5-9E66D79875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143250"/>
            <a:ext cx="2571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F7F5FA"/>
                </a:solidFill>
              </a:defRPr>
            </a:pPr>
            <a:r>
              <a:rPr sz="3600" b="1">
                <a:solidFill>
                  <a:srgbClr val="F7F5FA"/>
                </a:solidFill>
              </a:rPr>
              <a:t>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D06045D-2C4D-40ED-BBBF-4D6DCB22B2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733800"/>
            <a:ext cx="2571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5D6CF"/>
                </a:solidFill>
              </a:defRPr>
            </a:pPr>
            <a:r>
              <a:rPr sz="900" b="1">
                <a:solidFill>
                  <a:srgbClr val="45D6CF"/>
                </a:solidFill>
              </a:rPr>
              <a:t>DATA WORKING STANDARD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7794C2D-64FB-4378-9E88-0D4E34D09B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3143250"/>
            <a:ext cx="2571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F7F5FA"/>
                </a:solidFill>
              </a:defRPr>
            </a:pPr>
            <a:r>
              <a:rPr sz="3600" b="1">
                <a:solidFill>
                  <a:srgbClr val="F7F5FA"/>
                </a:solidFill>
              </a:rPr>
              <a:t>360°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654613E-23A0-4C0C-904D-F3A3D22E2E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3733800"/>
            <a:ext cx="2571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B46CFF"/>
                </a:solidFill>
              </a:defRPr>
            </a:pPr>
            <a:r>
              <a:rPr sz="900" b="1">
                <a:solidFill>
                  <a:srgbClr val="B46CFF"/>
                </a:solidFill>
              </a:rPr>
              <a:t>PLAYER OVERVIEW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9E402C5-4CE1-44AE-A54B-426F29EB34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3143250"/>
            <a:ext cx="2571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F7F5FA"/>
                </a:solidFill>
              </a:defRPr>
            </a:pPr>
            <a:r>
              <a:rPr sz="3600" b="1">
                <a:solidFill>
                  <a:srgbClr val="F7F5FA"/>
                </a:solidFill>
              </a:rPr>
              <a:t>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87E2F9E-90D8-4C8D-9B6C-BC1FD0A6E1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3733800"/>
            <a:ext cx="2571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5D6CF"/>
                </a:solidFill>
              </a:defRPr>
            </a:pPr>
            <a:r>
              <a:rPr sz="900" b="1">
                <a:solidFill>
                  <a:srgbClr val="45D6CF"/>
                </a:solidFill>
              </a:rPr>
              <a:t>TEAMS IN ONE CLUB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A19D2A7-B516-4E28-AA16-059863980D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953000"/>
            <a:ext cx="9525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F7F5FA"/>
                </a:solidFill>
              </a:defRPr>
            </a:pPr>
            <a:r>
              <a:rPr sz="2100" b="1">
                <a:solidFill>
                  <a:srgbClr val="F7F5FA"/>
                </a:solidFill>
              </a:rPr>
              <a:t>The result is not more reports. It is faster agreement on what the club should do next.</a:t>
            </a:r>
          </a:p>
        </p:txBody>
      </p:sp>
    </p:spTree>
    <p:extLst>
      <p:ext uri="{BB962C8B-B14F-4D97-AF65-F5344CB8AC3E}">
        <p14:creationId xmlns:p14="http://schemas.microsoft.com/office/powerpoint/2010/main" val="1940585033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907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B7D02E2E-3010-4F84-B1D3-ACEB5EA9EC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46CFF"/>
                </a:solidFill>
              </a:defRPr>
            </a:pPr>
            <a:r>
              <a:rPr sz="975" b="1">
                <a:solidFill>
                  <a:srgbClr val="B46CFF"/>
                </a:solidFill>
              </a:rPr>
              <a:t>THE DIFFERENCE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12F7071-42E1-4AB3-A026-1D533BB841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6670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A9A1B4"/>
                </a:solidFill>
              </a:defRPr>
            </a:pPr>
            <a:r>
              <a:rPr sz="975" b="1">
                <a:solidFill>
                  <a:srgbClr val="A9A1B4"/>
                </a:solidFill>
              </a:rPr>
              <a:t>11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AF1A8BB-7C56-40D3-A418-C1F76D5150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24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2A42"/>
          </a:solidFill>
          <a:ln xmlns:a="http://schemas.openxmlformats.org/drawingml/2006/main" w="0">
            <a:solidFill>
              <a:srgbClr val="342A4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D389E8E-8637-427C-88F7-D6CC2094C5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96050"/>
            <a:ext cx="3810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756D80"/>
                </a:solidFill>
              </a:defRPr>
            </a:pPr>
            <a:r>
              <a:rPr sz="900" b="0">
                <a:solidFill>
                  <a:srgbClr val="756D80"/>
                </a:solidFill>
              </a:rPr>
              <a:t>gamevio.pro  ·  info@gamevio.pro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2F09DD8-8FA3-4069-9D9B-03E4D76594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76300"/>
            <a:ext cx="87630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F7F5FA"/>
                </a:solidFill>
              </a:defRPr>
            </a:pPr>
            <a:r>
              <a:rPr sz="3150" b="1">
                <a:solidFill>
                  <a:srgbClr val="F7F5FA"/>
                </a:solidFill>
              </a:rPr>
              <a:t>GAMEVIO does not stop at attendance.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0E09263-5983-4C3E-B841-135641D622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66900"/>
            <a:ext cx="723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A9A1B4"/>
                </a:solidFill>
              </a:defRPr>
            </a:pPr>
            <a:r>
              <a:rPr sz="1500" b="0">
                <a:solidFill>
                  <a:srgbClr val="A9A1B4"/>
                </a:solidFill>
              </a:rPr>
              <a:t>It connects club operations with a performance layer that gives events and matches context.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3CCC30E-ACB1-4845-A6D8-23BC6D3F2E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619375"/>
            <a:ext cx="5334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A9A1B4"/>
                </a:solidFill>
              </a:defRPr>
            </a:pPr>
            <a:r>
              <a:rPr sz="1050" b="1">
                <a:solidFill>
                  <a:srgbClr val="A9A1B4"/>
                </a:solidFill>
              </a:rPr>
              <a:t>FEATURE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FC0EB14-4533-4E1E-802C-91FD92D24B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619375"/>
            <a:ext cx="2333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A9A1B4"/>
                </a:solidFill>
              </a:defRPr>
            </a:pPr>
            <a:r>
              <a:rPr sz="1050" b="1">
                <a:solidFill>
                  <a:srgbClr val="A9A1B4"/>
                </a:solidFill>
              </a:rPr>
              <a:t>TYPICAL ATTENDANCE APP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37CDF99-399F-4784-9CBF-3555577175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2619375"/>
            <a:ext cx="142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45D6CF"/>
                </a:solidFill>
              </a:defRPr>
            </a:pPr>
            <a:r>
              <a:rPr sz="1050" b="1">
                <a:solidFill>
                  <a:srgbClr val="45D6CF"/>
                </a:solidFill>
              </a:rPr>
              <a:t>GAMEVIO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88E819C-007B-4992-BBEA-7C8FEDB32E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067050"/>
            <a:ext cx="5334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7F5FA"/>
                </a:solidFill>
              </a:defRPr>
            </a:pPr>
            <a:r>
              <a:rPr sz="1350" b="0">
                <a:solidFill>
                  <a:srgbClr val="F7F5FA"/>
                </a:solidFill>
              </a:rPr>
              <a:t>Attendance, calendar, voting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1512F2C-A04C-4BB3-AD57-25FD76D5BF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3067050"/>
            <a:ext cx="200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A9A1B4"/>
                </a:solidFill>
              </a:defRPr>
            </a:pPr>
            <a:r>
              <a:rPr sz="1275" b="0">
                <a:solidFill>
                  <a:srgbClr val="A9A1B4"/>
                </a:solidFill>
              </a:rPr>
              <a:t>✓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2874799-11F6-4832-A564-6BA05EB40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306705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45D6CF"/>
                </a:solidFill>
              </a:defRPr>
            </a:pPr>
            <a:r>
              <a:rPr sz="1575" b="1">
                <a:solidFill>
                  <a:srgbClr val="45D6CF"/>
                </a:solidFill>
              </a:rPr>
              <a:t>✓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88FDADA-7C6D-4623-B031-FF2351D2EA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400425"/>
            <a:ext cx="10096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2A42"/>
          </a:solidFill>
          <a:ln xmlns:a="http://schemas.openxmlformats.org/drawingml/2006/main" w="0">
            <a:solidFill>
              <a:srgbClr val="342A42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2E76BE8-7F80-4EBD-947A-7A5A47B09B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486150"/>
            <a:ext cx="5334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7F5FA"/>
                </a:solidFill>
              </a:defRPr>
            </a:pPr>
            <a:r>
              <a:rPr sz="1350" b="0">
                <a:solidFill>
                  <a:srgbClr val="F7F5FA"/>
                </a:solidFill>
              </a:rPr>
              <a:t>Multiple teams in one club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AE9BB14-057F-4920-AB5C-8B02AEBC7C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3486150"/>
            <a:ext cx="200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A9A1B4"/>
                </a:solidFill>
              </a:defRPr>
            </a:pPr>
            <a:r>
              <a:rPr sz="1275" b="0">
                <a:solidFill>
                  <a:srgbClr val="A9A1B4"/>
                </a:solidFill>
              </a:rPr>
              <a:t>partly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BB37FCE-EDF5-4524-99C4-EC67FC1DE5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348615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45D6CF"/>
                </a:solidFill>
              </a:defRPr>
            </a:pPr>
            <a:r>
              <a:rPr sz="1575" b="1">
                <a:solidFill>
                  <a:srgbClr val="45D6CF"/>
                </a:solidFill>
              </a:rPr>
              <a:t>✓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266AF46-2D8B-4C67-A02E-450F3769EA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819525"/>
            <a:ext cx="10096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2A42"/>
          </a:solidFill>
          <a:ln xmlns:a="http://schemas.openxmlformats.org/drawingml/2006/main" w="0">
            <a:solidFill>
              <a:srgbClr val="342A42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837D252-0489-4783-9016-38326C3305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905250"/>
            <a:ext cx="5334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7F5FA"/>
                </a:solidFill>
              </a:defRPr>
            </a:pPr>
            <a:r>
              <a:rPr sz="1350" b="0">
                <a:solidFill>
                  <a:srgbClr val="F7F5FA"/>
                </a:solidFill>
              </a:rPr>
              <a:t>Live match events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B855447-F85C-4C14-A94E-97CFAA2621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3905250"/>
            <a:ext cx="200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756D80"/>
                </a:solidFill>
              </a:defRPr>
            </a:pPr>
            <a:r>
              <a:rPr sz="1275" b="0">
                <a:solidFill>
                  <a:srgbClr val="756D80"/>
                </a:solidFill>
              </a:rPr>
              <a:t>—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8B136A0-CE8B-48FD-95F4-B0BB8F2765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390525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45D6CF"/>
                </a:solidFill>
              </a:defRPr>
            </a:pPr>
            <a:r>
              <a:rPr sz="1575" b="1">
                <a:solidFill>
                  <a:srgbClr val="45D6CF"/>
                </a:solidFill>
              </a:rPr>
              <a:t>✓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E3BBB01-68C1-4225-97F3-AE06055EF3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238625"/>
            <a:ext cx="10096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2A42"/>
          </a:solidFill>
          <a:ln xmlns:a="http://schemas.openxmlformats.org/drawingml/2006/main" w="0">
            <a:solidFill>
              <a:srgbClr val="342A42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67831B0-A8E4-4559-A788-281CA6C990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324350"/>
            <a:ext cx="5334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7F5FA"/>
                </a:solidFill>
              </a:defRPr>
            </a:pPr>
            <a:r>
              <a:rPr sz="1350" b="0">
                <a:solidFill>
                  <a:srgbClr val="F7F5FA"/>
                </a:solidFill>
              </a:rPr>
              <a:t>Player and team statistics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083EF90-986F-4D14-8B70-D56BD20D03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4324350"/>
            <a:ext cx="200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756D80"/>
                </a:solidFill>
              </a:defRPr>
            </a:pPr>
            <a:r>
              <a:rPr sz="1275" b="0">
                <a:solidFill>
                  <a:srgbClr val="756D80"/>
                </a:solidFill>
              </a:rPr>
              <a:t>—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08852E0-8228-4E4B-93DA-24110E344C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432435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45D6CF"/>
                </a:solidFill>
              </a:defRPr>
            </a:pPr>
            <a:r>
              <a:rPr sz="1575" b="1">
                <a:solidFill>
                  <a:srgbClr val="45D6CF"/>
                </a:solidFill>
              </a:rPr>
              <a:t>✓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6550030-252A-42A3-AF3F-BA5A521945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657725"/>
            <a:ext cx="10096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2A42"/>
          </a:solidFill>
          <a:ln xmlns:a="http://schemas.openxmlformats.org/drawingml/2006/main" w="0">
            <a:solidFill>
              <a:srgbClr val="342A42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D8258E5-D5C9-4BCC-BEAE-371FBD36D1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743450"/>
            <a:ext cx="5334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7F5FA"/>
                </a:solidFill>
              </a:defRPr>
            </a:pPr>
            <a:r>
              <a:rPr sz="1350" b="0">
                <a:solidFill>
                  <a:srgbClr val="F7F5FA"/>
                </a:solidFill>
              </a:rPr>
              <a:t>Heat mapa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B9D9A90-6C68-4AEF-BC07-60BD3477C1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4743450"/>
            <a:ext cx="200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756D80"/>
                </a:solidFill>
              </a:defRPr>
            </a:pPr>
            <a:r>
              <a:rPr sz="1275" b="0">
                <a:solidFill>
                  <a:srgbClr val="756D80"/>
                </a:solidFill>
              </a:rPr>
              <a:t>—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CCDAC3A-1B9E-47B4-8623-EFACB4E410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474345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45D6CF"/>
                </a:solidFill>
              </a:defRPr>
            </a:pPr>
            <a:r>
              <a:rPr sz="1575" b="1">
                <a:solidFill>
                  <a:srgbClr val="45D6CF"/>
                </a:solidFill>
              </a:rPr>
              <a:t>✓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E0C6B17F-15D1-46AE-BB9C-907F78A507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076825"/>
            <a:ext cx="10096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2A42"/>
          </a:solidFill>
          <a:ln xmlns:a="http://schemas.openxmlformats.org/drawingml/2006/main" w="0">
            <a:solidFill>
              <a:srgbClr val="342A42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B97754E4-D93F-429F-A596-818533A9DC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162550"/>
            <a:ext cx="5334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7F5FA"/>
                </a:solidFill>
              </a:defRPr>
            </a:pPr>
            <a:r>
              <a:rPr sz="1350" b="0">
                <a:solidFill>
                  <a:srgbClr val="F7F5FA"/>
                </a:solidFill>
              </a:rPr>
              <a:t>Productivity, involvement, active index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EC1C5CE2-5C16-4805-B3F9-E664DF460C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5162550"/>
            <a:ext cx="200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756D80"/>
                </a:solidFill>
              </a:defRPr>
            </a:pPr>
            <a:r>
              <a:rPr sz="1275" b="0">
                <a:solidFill>
                  <a:srgbClr val="756D80"/>
                </a:solidFill>
              </a:rPr>
              <a:t>—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D9CF68E6-F742-44DF-8B8B-C37FDB94C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516255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45D6CF"/>
                </a:solidFill>
              </a:defRPr>
            </a:pPr>
            <a:r>
              <a:rPr sz="1575" b="1">
                <a:solidFill>
                  <a:srgbClr val="45D6CF"/>
                </a:solidFill>
              </a:rPr>
              <a:t>✓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F467C3D3-7674-4A31-89EC-91DA03F23F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495925"/>
            <a:ext cx="10096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2A42"/>
          </a:solidFill>
          <a:ln xmlns:a="http://schemas.openxmlformats.org/drawingml/2006/main" w="0">
            <a:solidFill>
              <a:srgbClr val="342A42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1DD38D66-C2D8-4164-8FD4-EA2CBD07B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581650"/>
            <a:ext cx="5334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7F5FA"/>
                </a:solidFill>
              </a:defRPr>
            </a:pPr>
            <a:r>
              <a:rPr sz="1350" b="0">
                <a:solidFill>
                  <a:srgbClr val="F7F5FA"/>
                </a:solidFill>
              </a:rPr>
              <a:t>Long-term player progress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38BAA4A9-4B21-4BF3-9A60-BA28BED84D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5581650"/>
            <a:ext cx="200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756D80"/>
                </a:solidFill>
              </a:defRPr>
            </a:pPr>
            <a:r>
              <a:rPr sz="1275" b="0">
                <a:solidFill>
                  <a:srgbClr val="756D80"/>
                </a:solidFill>
              </a:rPr>
              <a:t>—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07EE95EC-FFF4-4017-A6FC-90572ABDAD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558165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45D6CF"/>
                </a:solidFill>
              </a:defRPr>
            </a:pPr>
            <a:r>
              <a:rPr sz="1575" b="1">
                <a:solidFill>
                  <a:srgbClr val="45D6CF"/>
                </a:solidFill>
              </a:rPr>
              <a:t>✓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AC40D1AE-C9FF-483F-B908-A5D6ADBDF0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915025"/>
            <a:ext cx="10096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2A42"/>
          </a:solidFill>
          <a:ln xmlns:a="http://schemas.openxmlformats.org/drawingml/2006/main" w="0">
            <a:solidFill>
              <a:srgbClr val="342A42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860136198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100A1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64cb28f82e2412e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239000" y="0"/>
            <a:ext cx="4953000" cy="6858000"/>
          </a:xfrm>
          <a:prstGeom xmlns:a="http://schemas.openxmlformats.org/drawingml/2006/main" prst="roundRect">
            <a:avLst>
              <a:gd name="adj" fmla="val 2308"/>
            </a:avLst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53D33ED-A18F-48A8-8B2A-5FCBA1BE64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66750"/>
            <a:ext cx="3238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B46CFF"/>
                </a:solidFill>
              </a:defRPr>
            </a:pPr>
            <a:r>
              <a:rPr sz="1125" b="1">
                <a:solidFill>
                  <a:srgbClr val="B46CFF"/>
                </a:solidFill>
              </a:rPr>
              <a:t>GAMEVIO FOR CLUBS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3C02B95-F53D-4A15-88F4-FA09782B33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71625"/>
            <a:ext cx="61912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900" b="1">
                <a:solidFill>
                  <a:srgbClr val="F7F5FA"/>
                </a:solidFill>
              </a:defRPr>
            </a:pPr>
            <a:r>
              <a:rPr sz="3900" b="1">
                <a:solidFill>
                  <a:srgbClr val="F7F5FA"/>
                </a:solidFill>
              </a:rPr>
              <a:t>Run your club by what actually happens on the pitch.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29F469E-8016-4C18-AFF4-3F7D21EE1F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48125"/>
            <a:ext cx="5429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A9A1B4"/>
                </a:solidFill>
              </a:defRPr>
            </a:pPr>
            <a:r>
              <a:rPr sz="1650" b="0">
                <a:solidFill>
                  <a:srgbClr val="A9A1B4"/>
                </a:solidFill>
              </a:rPr>
              <a:t>Let us demonstrate GAMEVIO using real situations from your club.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E4EBF77-81FA-4030-A313-0E435FF63F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72125"/>
            <a:ext cx="2667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F7F5FA"/>
                </a:solidFill>
              </a:defRPr>
            </a:pPr>
            <a:r>
              <a:rPr sz="1500" b="0">
                <a:solidFill>
                  <a:srgbClr val="F7F5FA"/>
                </a:solidFill>
              </a:rPr>
              <a:t>gamevio.pro</a:t>
            </a:r>
          </a:p>
        </p:txBody>
      </p:sp>
    </p:spTree>
    <p:extLst>
      <p:ext uri="{BB962C8B-B14F-4D97-AF65-F5344CB8AC3E}">
        <p14:creationId xmlns:p14="http://schemas.microsoft.com/office/powerpoint/2010/main" val="500355514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100A1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5076ddf1d6f4693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239000" y="0"/>
            <a:ext cx="4953000" cy="6858000"/>
          </a:xfrm>
          <a:prstGeom xmlns:a="http://schemas.openxmlformats.org/drawingml/2006/main" prst="roundRect">
            <a:avLst>
              <a:gd name="adj" fmla="val 2308"/>
            </a:avLst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B341416-1036-493E-B490-998B88ABE0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"/>
            <a:ext cx="1714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B46CFF"/>
                </a:solidFill>
              </a:defRPr>
            </a:pPr>
            <a:r>
              <a:rPr sz="1050" b="1">
                <a:solidFill>
                  <a:srgbClr val="B46CFF"/>
                </a:solidFill>
              </a:rPr>
              <a:t>CONTACT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9A5F1F0-6C03-45FD-A06E-8DC94B1703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00125"/>
            <a:ext cx="5810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F7F5FA"/>
                </a:solidFill>
              </a:defRPr>
            </a:pPr>
            <a:r>
              <a:rPr sz="3600" b="1">
                <a:solidFill>
                  <a:srgbClr val="F7F5FA"/>
                </a:solidFill>
              </a:rPr>
              <a:t>Ondřej Štěpánek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37B5FC1-11D6-4CCD-8A9C-9755A21CD0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09750"/>
            <a:ext cx="6000750" cy="1381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A9A1B4"/>
                </a:solidFill>
              </a:defRPr>
            </a:pPr>
            <a:r>
              <a:rPr sz="1650" b="0">
                <a:solidFill>
                  <a:srgbClr val="A9A1B4"/>
                </a:solidFill>
              </a:rPr>
              <a:t>Founder @ GAMEVIO | Video &amp; Data Analyst |</a:t>
            </a:r>
          </a:p>
          <a:p xmlns:a="http://schemas.openxmlformats.org/drawingml/2006/main">
            <a:pPr algn="l">
              <a:defRPr sz="1650" b="0">
                <a:solidFill>
                  <a:srgbClr val="A9A1B4"/>
                </a:solidFill>
              </a:defRPr>
            </a:pPr>
            <a:r>
              <a:rPr sz="1650" b="0">
                <a:solidFill>
                  <a:srgbClr val="A9A1B4"/>
                </a:solidFill>
              </a:rPr>
              <a:t>Process Engineer | Product Builder |</a:t>
            </a:r>
          </a:p>
          <a:p xmlns:a="http://schemas.openxmlformats.org/drawingml/2006/main">
            <a:pPr algn="l">
              <a:defRPr sz="1650" b="0">
                <a:solidFill>
                  <a:srgbClr val="A9A1B4"/>
                </a:solidFill>
              </a:defRPr>
            </a:pPr>
            <a:r>
              <a:rPr sz="1650" b="0">
                <a:solidFill>
                  <a:srgbClr val="A9A1B4"/>
                </a:solidFill>
              </a:rPr>
              <a:t>UEFA Licensed Football Coach |</a:t>
            </a:r>
          </a:p>
          <a:p xmlns:a="http://schemas.openxmlformats.org/drawingml/2006/main">
            <a:pPr algn="l">
              <a:defRPr sz="1650" b="0">
                <a:solidFill>
                  <a:srgbClr val="A9A1B4"/>
                </a:solidFill>
              </a:defRPr>
            </a:pPr>
            <a:r>
              <a:rPr sz="1650" b="0">
                <a:solidFill>
                  <a:srgbClr val="A9A1B4"/>
                </a:solidFill>
              </a:rPr>
              <a:t>Barca Inovation Hub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BA805C2-7797-40D0-A967-8A7BCD1D45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476625"/>
            <a:ext cx="6000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2A42"/>
          </a:solidFill>
          <a:ln xmlns:a="http://schemas.openxmlformats.org/drawingml/2006/main" w="0">
            <a:solidFill>
              <a:srgbClr val="342A42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46E9EDD-FAD7-4E90-A3A5-605191BD3C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33800"/>
            <a:ext cx="3714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45D6CF"/>
                </a:solidFill>
              </a:defRPr>
            </a:pPr>
            <a:r>
              <a:rPr sz="1875" b="1">
                <a:solidFill>
                  <a:srgbClr val="45D6CF"/>
                </a:solidFill>
              </a:rPr>
              <a:t>info@gamevio.pro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93E9448-F5B3-49B1-BFBC-85D3BD5E55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71950"/>
            <a:ext cx="304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7F5FA"/>
                </a:solidFill>
              </a:defRPr>
            </a:pPr>
            <a:r>
              <a:rPr sz="1350" b="1">
                <a:solidFill>
                  <a:srgbClr val="F7F5FA"/>
                </a:solidFill>
              </a:rPr>
              <a:t>+420 601 096 995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FA9C4C3-0E14-41A8-A8B1-08C43CA04C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49580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A9A1B4"/>
                </a:solidFill>
              </a:defRPr>
            </a:pPr>
            <a:r>
              <a:rPr sz="1275" b="1">
                <a:solidFill>
                  <a:srgbClr val="A9A1B4"/>
                </a:solidFill>
              </a:rPr>
              <a:t>gamevio.pro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BDBDD8D-2205-4741-94F8-7A02A0C5DD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0"/>
            <a:ext cx="1809750" cy="1123950"/>
          </a:xfrm>
          <a:prstGeom xmlns:a="http://schemas.openxmlformats.org/drawingml/2006/main" prst="roundRect">
            <a:avLst>
              <a:gd name="adj" fmla="val 10169"/>
            </a:avLst>
          </a:prstGeom>
          <a:solidFill xmlns:a="http://schemas.openxmlformats.org/drawingml/2006/main">
            <a:srgbClr val="15101E"/>
          </a:solidFill>
          <a:ln xmlns:a="http://schemas.openxmlformats.org/drawingml/2006/main" w="9525">
            <a:solidFill>
              <a:srgbClr val="342A42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F12EDA3-BD9C-412B-9390-33A3ACB520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4953000"/>
            <a:ext cx="1809750" cy="1123950"/>
          </a:xfrm>
          <a:prstGeom xmlns:a="http://schemas.openxmlformats.org/drawingml/2006/main" prst="roundRect">
            <a:avLst>
              <a:gd name="adj" fmla="val 10169"/>
            </a:avLst>
          </a:prstGeom>
          <a:solidFill xmlns:a="http://schemas.openxmlformats.org/drawingml/2006/main">
            <a:srgbClr val="15101E"/>
          </a:solidFill>
          <a:ln xmlns:a="http://schemas.openxmlformats.org/drawingml/2006/main" w="9525">
            <a:solidFill>
              <a:srgbClr val="342A42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522A7D9-7F54-4944-B8D6-D4394D0B90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8700" y="4953000"/>
            <a:ext cx="1809750" cy="1123950"/>
          </a:xfrm>
          <a:prstGeom xmlns:a="http://schemas.openxmlformats.org/drawingml/2006/main" prst="roundRect">
            <a:avLst>
              <a:gd name="adj" fmla="val 10169"/>
            </a:avLst>
          </a:prstGeom>
          <a:solidFill xmlns:a="http://schemas.openxmlformats.org/drawingml/2006/main">
            <a:srgbClr val="15101E"/>
          </a:solidFill>
          <a:ln xmlns:a="http://schemas.openxmlformats.org/drawingml/2006/main" w="9525">
            <a:solidFill>
              <a:srgbClr val="342A42"/>
            </a:solidFill>
            <a:prstDash val="solid"/>
          </a:ln>
        </p:spPr>
      </p:sp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d89cf07d23c4e1d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1209675" y="5095875"/>
            <a:ext cx="762000" cy="552450"/>
          </a:xfrm>
          <a:prstGeom xmlns:a="http://schemas.openxmlformats.org/drawingml/2006/main" prst="roundRect">
            <a:avLst>
              <a:gd name="adj" fmla="val 20690"/>
            </a:avLst>
          </a:prstGeom>
        </p:spPr>
      </p:pic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0D05585-0BCA-4F4F-9AE5-8071BCE361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" y="5705475"/>
            <a:ext cx="1524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A9A1B4"/>
                </a:solidFill>
              </a:defRPr>
            </a:pPr>
            <a:r>
              <a:rPr sz="975" b="1">
                <a:solidFill>
                  <a:srgbClr val="A9A1B4"/>
                </a:solidFill>
              </a:rPr>
              <a:t>FAČR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F49A906-6062-40D6-90D1-1A3B709115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" y="5886450"/>
            <a:ext cx="15240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756D80"/>
                </a:solidFill>
              </a:defRPr>
            </a:pPr>
            <a:r>
              <a:rPr sz="750" b="0">
                <a:solidFill>
                  <a:srgbClr val="756D80"/>
                </a:solidFill>
              </a:rPr>
              <a:t>Licensed coach</a:t>
            </a:r>
          </a:p>
        </p:txBody>
      </p:sp>
      <p:pic>
        <p:nvPicPr>
          <p:cNvPr id="3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ec619bd83b34645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286125" y="5095875"/>
            <a:ext cx="762000" cy="552450"/>
          </a:xfrm>
          <a:prstGeom xmlns:a="http://schemas.openxmlformats.org/drawingml/2006/main" prst="roundRect">
            <a:avLst>
              <a:gd name="adj" fmla="val 20690"/>
            </a:avLst>
          </a:prstGeom>
        </p:spPr>
      </p:pic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ACFFC84-A5F9-401E-BD95-0EA5CD33CC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05125" y="5705475"/>
            <a:ext cx="1524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A9A1B4"/>
                </a:solidFill>
              </a:defRPr>
            </a:pPr>
            <a:r>
              <a:rPr sz="975" b="1">
                <a:solidFill>
                  <a:srgbClr val="A9A1B4"/>
                </a:solidFill>
              </a:rPr>
              <a:t>UEFA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DDDB263-2797-42E6-8E2A-5ECF0857DE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05125" y="5886450"/>
            <a:ext cx="15240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756D80"/>
                </a:solidFill>
              </a:defRPr>
            </a:pPr>
            <a:r>
              <a:rPr sz="750" b="0">
                <a:solidFill>
                  <a:srgbClr val="756D80"/>
                </a:solidFill>
              </a:rPr>
              <a:t>Licensed coach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0aeec2c3492433f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000625" y="5114925"/>
            <a:ext cx="1485900" cy="695325"/>
          </a:xfrm>
          <a:prstGeom xmlns:a="http://schemas.openxmlformats.org/drawingml/2006/main" prst="roundRect">
            <a:avLst>
              <a:gd name="adj" fmla="val 16438"/>
            </a:avLst>
          </a:prstGeom>
        </p:spPr>
      </p:pic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A67245A-B62A-4EF9-91B6-BA8BEFD292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1575" y="5886450"/>
            <a:ext cx="15240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756D80"/>
                </a:solidFill>
              </a:defRPr>
            </a:pPr>
            <a:r>
              <a:rPr sz="750" b="0">
                <a:solidFill>
                  <a:srgbClr val="756D80"/>
                </a:solidFill>
              </a:rPr>
              <a:t>Student</a:t>
            </a:r>
          </a:p>
        </p:txBody>
      </p:sp>
    </p:spTree>
    <p:extLst>
      <p:ext uri="{BB962C8B-B14F-4D97-AF65-F5344CB8AC3E}">
        <p14:creationId xmlns:p14="http://schemas.microsoft.com/office/powerpoint/2010/main" val="559555615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907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A2C8095-1A01-45FA-989B-8502CE8F91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46CFF"/>
                </a:solidFill>
              </a:defRPr>
            </a:pPr>
            <a:r>
              <a:rPr sz="975" b="1">
                <a:solidFill>
                  <a:srgbClr val="B46CFF"/>
                </a:solidFill>
              </a:rPr>
              <a:t>THE PROBLEM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BCDD4F7-6293-432A-88E0-5BB28D130E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6670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A9A1B4"/>
                </a:solidFill>
              </a:defRPr>
            </a:pPr>
            <a:r>
              <a:rPr sz="975" b="1">
                <a:solidFill>
                  <a:srgbClr val="A9A1B4"/>
                </a:solidFill>
              </a:rPr>
              <a:t>02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EF7F939-8295-420D-B4B0-0544B2049D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24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2A42"/>
          </a:solidFill>
          <a:ln xmlns:a="http://schemas.openxmlformats.org/drawingml/2006/main" w="0">
            <a:solidFill>
              <a:srgbClr val="342A4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86764C2-0E0B-413B-880E-1CCB8BA790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96050"/>
            <a:ext cx="3810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756D80"/>
                </a:solidFill>
              </a:defRPr>
            </a:pPr>
            <a:r>
              <a:rPr sz="900" b="0">
                <a:solidFill>
                  <a:srgbClr val="756D80"/>
                </a:solidFill>
              </a:rPr>
              <a:t>gamevio.pro  ·  info@gamevio.pro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EF52D7D-DDE7-41FB-ADDF-C699693001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76300"/>
            <a:ext cx="99060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F7F5FA"/>
                </a:solidFill>
              </a:defRPr>
            </a:pPr>
            <a:r>
              <a:rPr sz="3150" b="1">
                <a:solidFill>
                  <a:srgbClr val="F7F5FA"/>
                </a:solidFill>
              </a:rPr>
              <a:t>Most club apps stop at attendance.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6666497-4FF7-4A30-B949-3A759B7CF6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66900"/>
            <a:ext cx="723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A9A1B4"/>
                </a:solidFill>
              </a:defRPr>
            </a:pPr>
            <a:r>
              <a:rPr sz="1500" b="0">
                <a:solidFill>
                  <a:srgbClr val="A9A1B4"/>
                </a:solidFill>
              </a:rPr>
              <a:t>Attendance matters. But it cannot explain why a team improves — or where progress is being lost.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C0F26D6-B69D-4D49-9BA1-358E14E326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857500"/>
            <a:ext cx="285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A9A1B4"/>
                </a:solidFill>
              </a:defRPr>
            </a:pPr>
            <a:r>
              <a:rPr sz="1200" b="1">
                <a:solidFill>
                  <a:srgbClr val="A9A1B4"/>
                </a:solidFill>
              </a:rPr>
              <a:t>A TYPICAL APP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664B29A-6A62-4E7F-8DBC-45B693A665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333750"/>
            <a:ext cx="3810000" cy="1638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475" b="1">
                <a:solidFill>
                  <a:srgbClr val="F7F5FA"/>
                </a:solidFill>
              </a:defRPr>
            </a:pPr>
            <a:r>
              <a:rPr sz="2475" b="1">
                <a:solidFill>
                  <a:srgbClr val="F7F5FA"/>
                </a:solidFill>
              </a:rPr>
              <a:t>Who is coming?</a:t>
            </a:r>
          </a:p>
          <a:p xmlns:a="http://schemas.openxmlformats.org/drawingml/2006/main">
            <a:pPr algn="l">
              <a:defRPr sz="2475" b="1">
                <a:solidFill>
                  <a:srgbClr val="F7F5FA"/>
                </a:solidFill>
              </a:defRPr>
            </a:pPr>
            <a:r>
              <a:rPr sz="2475" b="1">
                <a:solidFill>
                  <a:srgbClr val="F7F5FA"/>
                </a:solidFill>
              </a:rPr>
              <a:t>When is training?</a:t>
            </a:r>
          </a:p>
          <a:p xmlns:a="http://schemas.openxmlformats.org/drawingml/2006/main">
            <a:pPr algn="l">
              <a:defRPr sz="2475" b="1">
                <a:solidFill>
                  <a:srgbClr val="F7F5FA"/>
                </a:solidFill>
              </a:defRPr>
            </a:pPr>
            <a:r>
              <a:rPr sz="2475" b="1">
                <a:solidFill>
                  <a:srgbClr val="F7F5FA"/>
                </a:solidFill>
              </a:rPr>
              <a:t>Where is the match?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FCE63C6-0A08-4E94-A67F-916ECE442D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857500"/>
            <a:ext cx="2476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45D6CF"/>
                </a:solidFill>
              </a:defRPr>
            </a:pPr>
            <a:r>
              <a:rPr sz="1200" b="1">
                <a:solidFill>
                  <a:srgbClr val="45D6CF"/>
                </a:solidFill>
              </a:rPr>
              <a:t>GAMEVIO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E8DF1DC-DD56-461B-926F-37AF0D9174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333750"/>
            <a:ext cx="4476750" cy="1638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475" b="1">
                <a:solidFill>
                  <a:srgbClr val="F7F5FA"/>
                </a:solidFill>
              </a:defRPr>
            </a:pPr>
            <a:r>
              <a:rPr sz="2475" b="1">
                <a:solidFill>
                  <a:srgbClr val="F7F5FA"/>
                </a:solidFill>
              </a:rPr>
              <a:t>What happened in the match?</a:t>
            </a:r>
          </a:p>
          <a:p xmlns:a="http://schemas.openxmlformats.org/drawingml/2006/main">
            <a:pPr algn="l">
              <a:defRPr sz="2475" b="1">
                <a:solidFill>
                  <a:srgbClr val="F7F5FA"/>
                </a:solidFill>
              </a:defRPr>
            </a:pPr>
            <a:r>
              <a:rPr sz="2475" b="1">
                <a:solidFill>
                  <a:srgbClr val="F7F5FA"/>
                </a:solidFill>
              </a:rPr>
              <a:t>How did players affect the game?</a:t>
            </a:r>
          </a:p>
          <a:p xmlns:a="http://schemas.openxmlformats.org/drawingml/2006/main">
            <a:pPr algn="l">
              <a:defRPr sz="2475" b="1">
                <a:solidFill>
                  <a:srgbClr val="F7F5FA"/>
                </a:solidFill>
              </a:defRPr>
            </a:pPr>
            <a:r>
              <a:rPr sz="2475" b="1">
                <a:solidFill>
                  <a:srgbClr val="F7F5FA"/>
                </a:solidFill>
              </a:rPr>
              <a:t>Where is the team heading?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FED2D6F-A673-47B2-A1DE-3576FE76FA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2762250"/>
            <a:ext cx="19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146FF"/>
          </a:solidFill>
          <a:ln xmlns:a="http://schemas.openxmlformats.org/drawingml/2006/main" w="0">
            <a:solidFill>
              <a:srgbClr val="9146FF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564895137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907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850EBDD-2413-408D-9FEE-B5BAAF7388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46CFF"/>
                </a:solidFill>
              </a:defRPr>
            </a:pPr>
            <a:r>
              <a:rPr sz="975" b="1">
                <a:solidFill>
                  <a:srgbClr val="B46CFF"/>
                </a:solidFill>
              </a:rPr>
              <a:t>CLUB ORGANISATION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EB4AADC-5F06-4B75-8522-AFF04A365A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6670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A9A1B4"/>
                </a:solidFill>
              </a:defRPr>
            </a:pPr>
            <a:r>
              <a:rPr sz="975" b="1">
                <a:solidFill>
                  <a:srgbClr val="A9A1B4"/>
                </a:solidFill>
              </a:rPr>
              <a:t>03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1C784AF-D55F-4B8C-BA50-5836A0D9B6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24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2A42"/>
          </a:solidFill>
          <a:ln xmlns:a="http://schemas.openxmlformats.org/drawingml/2006/main" w="0">
            <a:solidFill>
              <a:srgbClr val="342A4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94CA0D5-AE9A-45FE-9AF8-15E7470EB4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96050"/>
            <a:ext cx="3810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756D80"/>
                </a:solidFill>
              </a:defRPr>
            </a:pPr>
            <a:r>
              <a:rPr sz="900" b="0">
                <a:solidFill>
                  <a:srgbClr val="756D80"/>
                </a:solidFill>
              </a:rPr>
              <a:t>gamevio.pro  ·  info@gamevio.pro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2097546-3E87-4484-9A5F-8267547EAF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76300"/>
            <a:ext cx="72390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F7F5FA"/>
                </a:solidFill>
              </a:defRPr>
            </a:pPr>
            <a:r>
              <a:rPr sz="3150" b="1">
                <a:solidFill>
                  <a:srgbClr val="F7F5FA"/>
                </a:solidFill>
              </a:rPr>
              <a:t>One club. Multiple teams. One system.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5BC5494-710C-41B6-9C25-A14E18BDE1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66900"/>
            <a:ext cx="723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A9A1B4"/>
                </a:solidFill>
              </a:defRPr>
            </a:pPr>
            <a:r>
              <a:rPr sz="1500" b="0">
                <a:solidFill>
                  <a:srgbClr val="A9A1B4"/>
                </a:solidFill>
              </a:rPr>
              <a:t>Management sets one standard, coaches run their teams and everyone sees only what they need.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4130B4A-0D8B-4E7E-A07E-3D19C4F4BC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190875"/>
            <a:ext cx="1619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B46CFF"/>
                </a:solidFill>
              </a:defRPr>
            </a:pPr>
            <a:r>
              <a:rPr sz="1125" b="1">
                <a:solidFill>
                  <a:srgbClr val="B46CFF"/>
                </a:solidFill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75849E2-54B1-40B2-9A0E-8673153AEA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667125"/>
            <a:ext cx="2000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7F5FA"/>
                </a:solidFill>
              </a:defRPr>
            </a:pPr>
            <a:r>
              <a:rPr sz="1650" b="1">
                <a:solidFill>
                  <a:srgbClr val="F7F5FA"/>
                </a:solidFill>
              </a:rPr>
              <a:t>MANAGEMENT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C78499E-115E-4C27-B317-B4CDD41984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143375"/>
            <a:ext cx="18097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A9A1B4"/>
                </a:solidFill>
              </a:defRPr>
            </a:pPr>
            <a:r>
              <a:rPr sz="1275" b="0">
                <a:solidFill>
                  <a:srgbClr val="A9A1B4"/>
                </a:solidFill>
              </a:rPr>
              <a:t>club-wide overview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038FD6B-B645-4767-93A9-11508B91B5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3124200"/>
            <a:ext cx="19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2A42"/>
          </a:solidFill>
          <a:ln xmlns:a="http://schemas.openxmlformats.org/drawingml/2006/main" w="0">
            <a:solidFill>
              <a:srgbClr val="342A42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28D156E-6C29-4936-AC04-853FBC4DAD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3190875"/>
            <a:ext cx="1619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B46CFF"/>
                </a:solidFill>
              </a:defRPr>
            </a:pPr>
            <a:r>
              <a:rPr sz="1125" b="1">
                <a:solidFill>
                  <a:srgbClr val="B46CFF"/>
                </a:solidFill>
              </a:rPr>
              <a:t>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76BA45E-D5E9-485E-B5C7-D968ADBC54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3667125"/>
            <a:ext cx="2000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7F5FA"/>
                </a:solidFill>
              </a:defRPr>
            </a:pPr>
            <a:r>
              <a:rPr sz="1650" b="1">
                <a:solidFill>
                  <a:srgbClr val="F7F5FA"/>
                </a:solidFill>
              </a:rPr>
              <a:t>FIRST TEAM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E4DDB79-10E1-4536-B949-32E2539939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4143375"/>
            <a:ext cx="18097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A9A1B4"/>
                </a:solidFill>
              </a:defRPr>
            </a:pPr>
            <a:r>
              <a:rPr sz="1275" b="0">
                <a:solidFill>
                  <a:srgbClr val="A9A1B4"/>
                </a:solidFill>
              </a:rPr>
              <a:t>own calendar and data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B1FCA99-3C18-4637-BF95-8CD72661CC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124200"/>
            <a:ext cx="19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2A42"/>
          </a:solidFill>
          <a:ln xmlns:a="http://schemas.openxmlformats.org/drawingml/2006/main" w="0">
            <a:solidFill>
              <a:srgbClr val="342A42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EFCD625-4AFE-451D-8270-72FF65F64A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3190875"/>
            <a:ext cx="1619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B46CFF"/>
                </a:solidFill>
              </a:defRPr>
            </a:pPr>
            <a:r>
              <a:rPr sz="1125" b="1">
                <a:solidFill>
                  <a:srgbClr val="B46CFF"/>
                </a:solidFill>
              </a:rPr>
              <a:t>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FF61443-214D-4728-8BCD-3A13E13578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3667125"/>
            <a:ext cx="2000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7F5FA"/>
                </a:solidFill>
              </a:defRPr>
            </a:pPr>
            <a:r>
              <a:rPr sz="1650" b="1">
                <a:solidFill>
                  <a:srgbClr val="F7F5FA"/>
                </a:solidFill>
              </a:rPr>
              <a:t>ACADEMY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B493D7E-865B-4347-A604-C33C886D3B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4143375"/>
            <a:ext cx="18097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A9A1B4"/>
                </a:solidFill>
              </a:defRPr>
            </a:pPr>
            <a:r>
              <a:rPr sz="1275" b="0">
                <a:solidFill>
                  <a:srgbClr val="A9A1B4"/>
                </a:solidFill>
              </a:rPr>
              <a:t>one system from day one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0A06482-01B2-4BCE-8F2C-AA2F0C7B5E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3124200"/>
            <a:ext cx="19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2A42"/>
          </a:solidFill>
          <a:ln xmlns:a="http://schemas.openxmlformats.org/drawingml/2006/main" w="0">
            <a:solidFill>
              <a:srgbClr val="342A42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74C71FC-0D26-4428-9D98-86F1C5B2A8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77450" y="3190875"/>
            <a:ext cx="1619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B46CFF"/>
                </a:solidFill>
              </a:defRPr>
            </a:pPr>
            <a:r>
              <a:rPr sz="1125" b="1">
                <a:solidFill>
                  <a:srgbClr val="B46CFF"/>
                </a:solidFill>
              </a:rPr>
              <a:t>04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02D7738-BAFA-4CE0-9556-CB54B01556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77450" y="3667125"/>
            <a:ext cx="2000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7F5FA"/>
                </a:solidFill>
              </a:defRPr>
            </a:pPr>
            <a:r>
              <a:rPr sz="1650" b="1">
                <a:solidFill>
                  <a:srgbClr val="F7F5FA"/>
                </a:solidFill>
              </a:rPr>
              <a:t>STAFF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4C08037-C73F-4F7B-B015-752660C33E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77450" y="4143375"/>
            <a:ext cx="18097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A9A1B4"/>
                </a:solidFill>
              </a:defRPr>
            </a:pPr>
            <a:r>
              <a:rPr sz="1275" b="0">
                <a:solidFill>
                  <a:srgbClr val="A9A1B4"/>
                </a:solidFill>
              </a:rPr>
              <a:t>clear roles and ownership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A09C299-CCCA-4D16-A6CA-ED88902AC3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619750"/>
            <a:ext cx="9906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45D6CF"/>
                </a:solidFill>
              </a:defRPr>
            </a:pPr>
            <a:r>
              <a:rPr sz="1950" b="1">
                <a:solidFill>
                  <a:srgbClr val="45D6CF"/>
                </a:solidFill>
              </a:rPr>
              <a:t>Central organisation without taking autonomy away from individual teams.</a:t>
            </a:r>
          </a:p>
        </p:txBody>
      </p:sp>
    </p:spTree>
    <p:extLst>
      <p:ext uri="{BB962C8B-B14F-4D97-AF65-F5344CB8AC3E}">
        <p14:creationId xmlns:p14="http://schemas.microsoft.com/office/powerpoint/2010/main" val="1480017043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907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1142F21-E405-4A7F-94D5-8A9DAAFC41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46CFF"/>
                </a:solidFill>
              </a:defRPr>
            </a:pPr>
            <a:r>
              <a:rPr sz="975" b="1">
                <a:solidFill>
                  <a:srgbClr val="B46CFF"/>
                </a:solidFill>
              </a:rPr>
              <a:t>DAILY OPERATIONS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BBD3975-BCDD-4443-9FE0-4124F821C3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6670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A9A1B4"/>
                </a:solidFill>
              </a:defRPr>
            </a:pPr>
            <a:r>
              <a:rPr sz="975" b="1">
                <a:solidFill>
                  <a:srgbClr val="A9A1B4"/>
                </a:solidFill>
              </a:rPr>
              <a:t>04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D9795AF-8A3F-4735-BF30-5BB86FB3F7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24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2A42"/>
          </a:solidFill>
          <a:ln xmlns:a="http://schemas.openxmlformats.org/drawingml/2006/main" w="0">
            <a:solidFill>
              <a:srgbClr val="342A4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E482246-7E69-416D-B817-3C1DAAF6B9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96050"/>
            <a:ext cx="3810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756D80"/>
                </a:solidFill>
              </a:defRPr>
            </a:pPr>
            <a:r>
              <a:rPr sz="900" b="0">
                <a:solidFill>
                  <a:srgbClr val="756D80"/>
                </a:solidFill>
              </a:rPr>
              <a:t>gamevio.pro  ·  info@gamevio.pro</a:t>
            </a:r>
          </a:p>
        </p:txBody>
      </p:sp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3837e5e8a784163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762750" y="1333500"/>
            <a:ext cx="4762500" cy="4524375"/>
          </a:xfrm>
          <a:prstGeom xmlns:a="http://schemas.openxmlformats.org/drawingml/2006/main" prst="roundRect">
            <a:avLst>
              <a:gd name="adj" fmla="val 2526"/>
            </a:avLst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E6A44AD-858B-40E1-B266-31661AEEF9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76300"/>
            <a:ext cx="57150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F7F5FA"/>
                </a:solidFill>
              </a:defRPr>
            </a:pPr>
            <a:r>
              <a:rPr sz="3150" b="1">
                <a:solidFill>
                  <a:srgbClr val="F7F5FA"/>
                </a:solidFill>
              </a:rPr>
              <a:t>Every event has a clear status.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8EEE250-4BDE-4C60-998A-FB88200140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66900"/>
            <a:ext cx="5715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A9A1B4"/>
                </a:solidFill>
              </a:defRPr>
            </a:pPr>
            <a:r>
              <a:rPr sz="1500" b="0">
                <a:solidFill>
                  <a:srgbClr val="A9A1B4"/>
                </a:solidFill>
              </a:rPr>
              <a:t>Training, matches and team meetings are planned in one place — including player availability.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2FA921F-8680-42E5-96B1-0D8D2F8944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828925"/>
            <a:ext cx="171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45D6CF"/>
                </a:solidFill>
              </a:defRPr>
            </a:pPr>
            <a:r>
              <a:rPr sz="750" b="1">
                <a:solidFill>
                  <a:srgbClr val="45D6CF"/>
                </a:solidFill>
              </a:rPr>
              <a:t>●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7552AC1-0C8B-4825-BB12-5F0A0D205D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800350"/>
            <a:ext cx="2457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F7F5FA"/>
                </a:solidFill>
              </a:defRPr>
            </a:pPr>
            <a:r>
              <a:rPr sz="1200" b="0">
                <a:solidFill>
                  <a:srgbClr val="F7F5FA"/>
                </a:solidFill>
              </a:rPr>
              <a:t>Attendance and confirmations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A834CB2-15EA-44D8-AA16-0C6FC5524C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419475"/>
            <a:ext cx="171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B46CFF"/>
                </a:solidFill>
              </a:defRPr>
            </a:pPr>
            <a:r>
              <a:rPr sz="750" b="1">
                <a:solidFill>
                  <a:srgbClr val="B46CFF"/>
                </a:solidFill>
              </a:rPr>
              <a:t>●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2795F0B-50CF-44ED-A23F-E80829A8BC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390900"/>
            <a:ext cx="2457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F7F5FA"/>
                </a:solidFill>
              </a:defRPr>
            </a:pPr>
            <a:r>
              <a:rPr sz="1200" b="0">
                <a:solidFill>
                  <a:srgbClr val="F7F5FA"/>
                </a:solidFill>
              </a:rPr>
              <a:t>Voting for individual events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16E502A-BB34-4BEF-884B-0A14667A4E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010025"/>
            <a:ext cx="171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45D6CF"/>
                </a:solidFill>
              </a:defRPr>
            </a:pPr>
            <a:r>
              <a:rPr sz="750" b="1">
                <a:solidFill>
                  <a:srgbClr val="45D6CF"/>
                </a:solidFill>
              </a:rPr>
              <a:t>●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E3BC799-C6DA-4976-9FA2-438185E056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981450"/>
            <a:ext cx="2457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F7F5FA"/>
                </a:solidFill>
              </a:defRPr>
            </a:pPr>
            <a:r>
              <a:rPr sz="1200" b="0">
                <a:solidFill>
                  <a:srgbClr val="F7F5FA"/>
                </a:solidFill>
              </a:rPr>
              <a:t>Event selections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DBC8F75-73E0-48C7-974C-4F9E896B8F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600575"/>
            <a:ext cx="171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B46CFF"/>
                </a:solidFill>
              </a:defRPr>
            </a:pPr>
            <a:r>
              <a:rPr sz="750" b="1">
                <a:solidFill>
                  <a:srgbClr val="B46CFF"/>
                </a:solidFill>
              </a:rPr>
              <a:t>●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2E0B008-B22F-48F7-8334-D4033AF242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572000"/>
            <a:ext cx="2457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F7F5FA"/>
                </a:solidFill>
              </a:defRPr>
            </a:pPr>
            <a:r>
              <a:rPr sz="1200" b="0">
                <a:solidFill>
                  <a:srgbClr val="F7F5FA"/>
                </a:solidFill>
              </a:rPr>
              <a:t>Time, venue, meeting and instructions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47F3D53-3924-44FF-8362-B8834B2C04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191125"/>
            <a:ext cx="171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45D6CF"/>
                </a:solidFill>
              </a:defRPr>
            </a:pPr>
            <a:r>
              <a:rPr sz="750" b="1">
                <a:solidFill>
                  <a:srgbClr val="45D6CF"/>
                </a:solidFill>
              </a:rPr>
              <a:t>●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CD07D9F-79D5-47F2-8BF7-28BDA51C72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5162550"/>
            <a:ext cx="2457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F7F5FA"/>
                </a:solidFill>
              </a:defRPr>
            </a:pPr>
            <a:r>
              <a:rPr sz="1200" b="0">
                <a:solidFill>
                  <a:srgbClr val="F7F5FA"/>
                </a:solidFill>
              </a:rPr>
              <a:t>Automatic voting launch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C27ACC0-155F-49B0-AC2D-D657CE1D0B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828925"/>
            <a:ext cx="171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B46CFF"/>
                </a:solidFill>
              </a:defRPr>
            </a:pPr>
            <a:r>
              <a:rPr sz="750" b="1">
                <a:solidFill>
                  <a:srgbClr val="B46CFF"/>
                </a:solidFill>
              </a:rPr>
              <a:t>●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2A16FCC-DA27-48D1-A242-E8F656AC48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71900" y="2800350"/>
            <a:ext cx="2857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F7F5FA"/>
                </a:solidFill>
              </a:defRPr>
            </a:pPr>
            <a:r>
              <a:rPr sz="1200" b="0">
                <a:solidFill>
                  <a:srgbClr val="F7F5FA"/>
                </a:solidFill>
              </a:rPr>
              <a:t>Holiday and absence planning (injury, illness)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4073F74-D903-48C9-978B-6501EA4E07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3419475"/>
            <a:ext cx="171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45D6CF"/>
                </a:solidFill>
              </a:defRPr>
            </a:pPr>
            <a:r>
              <a:rPr sz="750" b="1">
                <a:solidFill>
                  <a:srgbClr val="45D6CF"/>
                </a:solidFill>
              </a:rPr>
              <a:t>●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A2CB4EE-8A87-4819-B1D7-260B7571DA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71900" y="3390900"/>
            <a:ext cx="2857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F7F5FA"/>
                </a:solidFill>
              </a:defRPr>
            </a:pPr>
            <a:r>
              <a:rPr sz="1200" b="0">
                <a:solidFill>
                  <a:srgbClr val="F7F5FA"/>
                </a:solidFill>
              </a:rPr>
              <a:t>User notifications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ED5F7DE-539A-4D9C-8040-4FA5E9A64D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4010025"/>
            <a:ext cx="171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B46CFF"/>
                </a:solidFill>
              </a:defRPr>
            </a:pPr>
            <a:r>
              <a:rPr sz="750" b="1">
                <a:solidFill>
                  <a:srgbClr val="B46CFF"/>
                </a:solidFill>
              </a:rPr>
              <a:t>●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4108FF6-B28A-42AC-90B2-82FEA480A1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71900" y="3981450"/>
            <a:ext cx="2857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F7F5FA"/>
                </a:solidFill>
              </a:defRPr>
            </a:pPr>
            <a:r>
              <a:rPr sz="1200" b="0">
                <a:solidFill>
                  <a:srgbClr val="F7F5FA"/>
                </a:solidFill>
              </a:rPr>
              <a:t>Overview for players, parents and staff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94BED2F-B5DA-4280-8226-1BD71DCEEE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4600575"/>
            <a:ext cx="171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45D6CF"/>
                </a:solidFill>
              </a:defRPr>
            </a:pPr>
            <a:r>
              <a:rPr sz="750" b="1">
                <a:solidFill>
                  <a:srgbClr val="45D6CF"/>
                </a:solidFill>
              </a:rPr>
              <a:t>●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6127F11-7CE0-4B74-8376-9F49B6F4F9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71900" y="4572000"/>
            <a:ext cx="2857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F7F5FA"/>
                </a:solidFill>
              </a:defRPr>
            </a:pPr>
            <a:r>
              <a:rPr sz="1200" b="0">
                <a:solidFill>
                  <a:srgbClr val="F7F5FA"/>
                </a:solidFill>
              </a:rPr>
              <a:t>Connections to FAČR, Google Maps, Slack and more</a:t>
            </a:r>
          </a:p>
        </p:txBody>
      </p:sp>
    </p:spTree>
    <p:extLst>
      <p:ext uri="{BB962C8B-B14F-4D97-AF65-F5344CB8AC3E}">
        <p14:creationId xmlns:p14="http://schemas.microsoft.com/office/powerpoint/2010/main" val="82614282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907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0A3209C-65E0-4C88-A207-0FE194DF0B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46CFF"/>
                </a:solidFill>
              </a:defRPr>
            </a:pPr>
            <a:r>
              <a:rPr sz="975" b="1">
                <a:solidFill>
                  <a:srgbClr val="B46CFF"/>
                </a:solidFill>
              </a:rPr>
              <a:t>PLAYER PROFILE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16163ED-CD87-4912-A4BD-5DBEE2F169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6670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A9A1B4"/>
                </a:solidFill>
              </a:defRPr>
            </a:pPr>
            <a:r>
              <a:rPr sz="975" b="1">
                <a:solidFill>
                  <a:srgbClr val="A9A1B4"/>
                </a:solidFill>
              </a:rPr>
              <a:t>05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7284510-FF9D-424E-B980-4508AB1EB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24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2A42"/>
          </a:solidFill>
          <a:ln xmlns:a="http://schemas.openxmlformats.org/drawingml/2006/main" w="0">
            <a:solidFill>
              <a:srgbClr val="342A4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49B78CE-3B71-4A8F-8CE0-B7F3F3979B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96050"/>
            <a:ext cx="3810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756D80"/>
                </a:solidFill>
              </a:defRPr>
            </a:pPr>
            <a:r>
              <a:rPr sz="900" b="0">
                <a:solidFill>
                  <a:srgbClr val="756D80"/>
                </a:solidFill>
              </a:rPr>
              <a:t>gamevio.pro  ·  info@gamevio.pro</a:t>
            </a:r>
          </a:p>
        </p:txBody>
      </p:sp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f402a9d5a984ca6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6750" y="1257300"/>
            <a:ext cx="5810250" cy="4686300"/>
          </a:xfrm>
          <a:prstGeom xmlns:a="http://schemas.openxmlformats.org/drawingml/2006/main" prst="roundRect">
            <a:avLst>
              <a:gd name="adj" fmla="val 2439"/>
            </a:avLst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07AE63D-D705-471F-B664-CCB8F6CB93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1066800"/>
            <a:ext cx="4667250" cy="1476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7F5FA"/>
                </a:solidFill>
              </a:defRPr>
            </a:pPr>
            <a:r>
              <a:rPr sz="2700" b="1">
                <a:solidFill>
                  <a:srgbClr val="F7F5FA"/>
                </a:solidFill>
              </a:rPr>
              <a:t>The player profile connects availability and performance.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64E7636-9499-4BCC-BBD8-E1348760E4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2543175"/>
            <a:ext cx="4286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A9A1B4"/>
                </a:solidFill>
              </a:defRPr>
            </a:pPr>
            <a:r>
              <a:rPr sz="1500" b="0">
                <a:solidFill>
                  <a:srgbClr val="A9A1B4"/>
                </a:solidFill>
              </a:rPr>
              <a:t>One place for the long-term player picture — not just an isolated match record.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68FD824-564B-43A8-BEB5-B85ECD1749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5625" y="3333750"/>
            <a:ext cx="2000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F7F5FA"/>
                </a:solidFill>
              </a:defRPr>
            </a:pPr>
            <a:r>
              <a:rPr sz="3600" b="1">
                <a:solidFill>
                  <a:srgbClr val="F7F5FA"/>
                </a:solidFill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4769E93-6DBB-446B-BC03-CFA2063D0A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5625" y="3924300"/>
            <a:ext cx="200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5D6CF"/>
                </a:solidFill>
              </a:defRPr>
            </a:pPr>
            <a:r>
              <a:rPr sz="900" b="1">
                <a:solidFill>
                  <a:srgbClr val="45D6CF"/>
                </a:solidFill>
              </a:rPr>
              <a:t>ATTENDANCE &amp; AVAILABILITY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E9140AC-FD38-4314-A46F-A99DF4494F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3333750"/>
            <a:ext cx="2000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F7F5FA"/>
                </a:solidFill>
              </a:defRPr>
            </a:pPr>
            <a:r>
              <a:rPr sz="3600" b="1">
                <a:solidFill>
                  <a:srgbClr val="F7F5FA"/>
                </a:solidFill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C925472-C251-45CB-A06E-8A2DE57DA6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3924300"/>
            <a:ext cx="200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B46CFF"/>
                </a:solidFill>
              </a:defRPr>
            </a:pPr>
            <a:r>
              <a:rPr sz="900" b="1">
                <a:solidFill>
                  <a:srgbClr val="B46CFF"/>
                </a:solidFill>
              </a:rPr>
              <a:t>MINUTES &amp; MATCHES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D70354D-3730-4456-8930-797B364238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5625" y="4619625"/>
            <a:ext cx="2000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F7F5FA"/>
                </a:solidFill>
              </a:defRPr>
            </a:pPr>
            <a:r>
              <a:rPr sz="3600" b="1">
                <a:solidFill>
                  <a:srgbClr val="F7F5FA"/>
                </a:solidFill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F604E44-0A1D-45D1-B8E1-95EDF01954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5625" y="5210175"/>
            <a:ext cx="200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B46CFF"/>
                </a:solidFill>
              </a:defRPr>
            </a:pPr>
            <a:r>
              <a:rPr sz="900" b="1">
                <a:solidFill>
                  <a:srgbClr val="B46CFF"/>
                </a:solidFill>
              </a:rPr>
              <a:t>PLAYER STATISTICS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6533875-7099-4E23-9040-D82A43A5E8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4619625"/>
            <a:ext cx="2000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F7F5FA"/>
                </a:solidFill>
              </a:defRPr>
            </a:pPr>
            <a:r>
              <a:rPr sz="3600" b="1">
                <a:solidFill>
                  <a:srgbClr val="F7F5FA"/>
                </a:solidFill>
              </a:rPr>
              <a:t>04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B7AD451-1FE6-4A33-9FF6-46723B347F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5210175"/>
            <a:ext cx="200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5D6CF"/>
                </a:solidFill>
              </a:defRPr>
            </a:pPr>
            <a:r>
              <a:rPr sz="900" b="1">
                <a:solidFill>
                  <a:srgbClr val="45D6CF"/>
                </a:solidFill>
              </a:rPr>
              <a:t>DEVELOPMENT OVER TIME</a:t>
            </a:r>
          </a:p>
        </p:txBody>
      </p:sp>
    </p:spTree>
    <p:extLst>
      <p:ext uri="{BB962C8B-B14F-4D97-AF65-F5344CB8AC3E}">
        <p14:creationId xmlns:p14="http://schemas.microsoft.com/office/powerpoint/2010/main" val="1007637673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907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2A53005-BA29-401D-A8E6-960822CF9B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46CFF"/>
                </a:solidFill>
              </a:defRPr>
            </a:pPr>
            <a:r>
              <a:rPr sz="975" b="1">
                <a:solidFill>
                  <a:srgbClr val="B46CFF"/>
                </a:solidFill>
              </a:rPr>
              <a:t>LIVE MATCH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83969F3-A57B-4DD5-BF3C-99EC1F75DD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6670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A9A1B4"/>
                </a:solidFill>
              </a:defRPr>
            </a:pPr>
            <a:r>
              <a:rPr sz="975" b="1">
                <a:solidFill>
                  <a:srgbClr val="A9A1B4"/>
                </a:solidFill>
              </a:rPr>
              <a:t>06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0124F27-7C6F-4FC2-A708-82F22CF62E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24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2A42"/>
          </a:solidFill>
          <a:ln xmlns:a="http://schemas.openxmlformats.org/drawingml/2006/main" w="0">
            <a:solidFill>
              <a:srgbClr val="342A4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7A9F320-2E66-444C-93EE-22F09347AB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96050"/>
            <a:ext cx="3810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756D80"/>
                </a:solidFill>
              </a:defRPr>
            </a:pPr>
            <a:r>
              <a:rPr sz="900" b="0">
                <a:solidFill>
                  <a:srgbClr val="756D80"/>
                </a:solidFill>
              </a:rPr>
              <a:t>gamevio.pro  ·  info@gamevio.pro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B9AA590-A8F6-41A0-A601-C6753DC84C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76300"/>
            <a:ext cx="83820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F7F5FA"/>
                </a:solidFill>
              </a:defRPr>
            </a:pPr>
            <a:r>
              <a:rPr sz="3150" b="1">
                <a:solidFill>
                  <a:srgbClr val="F7F5FA"/>
                </a:solidFill>
              </a:rPr>
              <a:t>Match data is captured live.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472BE16-90E0-40FC-BF70-D5B2B27E80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66900"/>
            <a:ext cx="723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A9A1B4"/>
                </a:solidFill>
              </a:defRPr>
            </a:pPr>
            <a:r>
              <a:rPr sz="1500" b="0">
                <a:solidFill>
                  <a:srgbClr val="A9A1B4"/>
                </a:solidFill>
              </a:rPr>
              <a:t>Events are recorded during the match and instantly create a team and individual performance picture.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1E1B5CE-8CA3-416B-8198-06384CE737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952750"/>
            <a:ext cx="95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A9A1B4"/>
                </a:solidFill>
              </a:defRPr>
            </a:pPr>
            <a:r>
              <a:rPr sz="1350" b="1">
                <a:solidFill>
                  <a:srgbClr val="A9A1B4"/>
                </a:solidFill>
              </a:rPr>
              <a:t>12:08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C381189-96C5-470F-A00C-C440AD0B7A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2952750"/>
            <a:ext cx="4191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7F5FA"/>
                </a:solidFill>
              </a:defRPr>
            </a:pPr>
            <a:r>
              <a:rPr sz="1650" b="1">
                <a:solidFill>
                  <a:srgbClr val="F7F5FA"/>
                </a:solidFill>
              </a:rPr>
              <a:t>ball recovery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3234CBA-18E7-40CB-962C-82CDBE7C03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2914650"/>
            <a:ext cx="762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2100" b="1">
                <a:solidFill>
                  <a:srgbClr val="45D6CF"/>
                </a:solidFill>
              </a:defRPr>
            </a:pPr>
            <a:r>
              <a:rPr sz="2100" b="1">
                <a:solidFill>
                  <a:srgbClr val="45D6CF"/>
                </a:solidFill>
              </a:rPr>
              <a:t>+3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367FF3F-8756-4F5F-AFCD-C7B62AD948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390900"/>
            <a:ext cx="6858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2A42"/>
          </a:solidFill>
          <a:ln xmlns:a="http://schemas.openxmlformats.org/drawingml/2006/main" w="0">
            <a:solidFill>
              <a:srgbClr val="342A42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3D74F98-B8DB-4B7F-B6F3-27DB886F6D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619500"/>
            <a:ext cx="95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A9A1B4"/>
                </a:solidFill>
              </a:defRPr>
            </a:pPr>
            <a:r>
              <a:rPr sz="1350" b="1">
                <a:solidFill>
                  <a:srgbClr val="A9A1B4"/>
                </a:solidFill>
              </a:rPr>
              <a:t>24:41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2C0C026-F216-4F8C-8CC3-1EF532C433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3619500"/>
            <a:ext cx="4191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7F5FA"/>
                </a:solidFill>
              </a:defRPr>
            </a:pPr>
            <a:r>
              <a:rPr sz="1650" b="1">
                <a:solidFill>
                  <a:srgbClr val="F7F5FA"/>
                </a:solidFill>
              </a:rPr>
              <a:t>key pass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854E635-CC8B-427D-848C-A811052131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581400"/>
            <a:ext cx="762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2100" b="1">
                <a:solidFill>
                  <a:srgbClr val="45D6CF"/>
                </a:solidFill>
              </a:defRPr>
            </a:pPr>
            <a:r>
              <a:rPr sz="2100" b="1">
                <a:solidFill>
                  <a:srgbClr val="45D6CF"/>
                </a:solidFill>
              </a:rPr>
              <a:t>+5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EA829CC-D052-4A07-89E9-0D9E1344BF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057650"/>
            <a:ext cx="6858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2A42"/>
          </a:solidFill>
          <a:ln xmlns:a="http://schemas.openxmlformats.org/drawingml/2006/main" w="0">
            <a:solidFill>
              <a:srgbClr val="342A42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B9866C3-34B4-4CB6-A67F-51AC911C87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286250"/>
            <a:ext cx="95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A9A1B4"/>
                </a:solidFill>
              </a:defRPr>
            </a:pPr>
            <a:r>
              <a:rPr sz="1350" b="1">
                <a:solidFill>
                  <a:srgbClr val="A9A1B4"/>
                </a:solidFill>
              </a:rPr>
              <a:t>38:16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A4B3E49-5054-4300-8C64-0BB8744367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4286250"/>
            <a:ext cx="4191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7F5FA"/>
                </a:solidFill>
              </a:defRPr>
            </a:pPr>
            <a:r>
              <a:rPr sz="1650" b="1">
                <a:solidFill>
                  <a:srgbClr val="F7F5FA"/>
                </a:solidFill>
              </a:rPr>
              <a:t>shot on target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D9201D3-66BB-49B9-A2EA-27F574F9D0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248150"/>
            <a:ext cx="762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2100" b="1">
                <a:solidFill>
                  <a:srgbClr val="45D6CF"/>
                </a:solidFill>
              </a:defRPr>
            </a:pPr>
            <a:r>
              <a:rPr sz="2100" b="1">
                <a:solidFill>
                  <a:srgbClr val="45D6CF"/>
                </a:solidFill>
              </a:rPr>
              <a:t>+4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2CEA3D7-EEEE-4E35-9E80-EB44CEC689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724400"/>
            <a:ext cx="6858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2A42"/>
          </a:solidFill>
          <a:ln xmlns:a="http://schemas.openxmlformats.org/drawingml/2006/main" w="0">
            <a:solidFill>
              <a:srgbClr val="342A42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6DC034F-42B3-44F1-A5A2-DB6EBC3C30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953000"/>
            <a:ext cx="95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A9A1B4"/>
                </a:solidFill>
              </a:defRPr>
            </a:pPr>
            <a:r>
              <a:rPr sz="1350" b="1">
                <a:solidFill>
                  <a:srgbClr val="A9A1B4"/>
                </a:solidFill>
              </a:rPr>
              <a:t>61:09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828ECC0-A6E8-42BB-9A93-1935A95D8E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4953000"/>
            <a:ext cx="4191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7F5FA"/>
                </a:solidFill>
              </a:defRPr>
            </a:pPr>
            <a:r>
              <a:rPr sz="1650" b="1">
                <a:solidFill>
                  <a:srgbClr val="F7F5FA"/>
                </a:solidFill>
              </a:rPr>
              <a:t>turnover under pressure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75B4F2C-087B-4306-BD5B-428AE38C99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914900"/>
            <a:ext cx="762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2100" b="1">
                <a:solidFill>
                  <a:srgbClr val="FF6B8B"/>
                </a:solidFill>
              </a:defRPr>
            </a:pPr>
            <a:r>
              <a:rPr sz="2100" b="1">
                <a:solidFill>
                  <a:srgbClr val="FF6B8B"/>
                </a:solidFill>
              </a:rPr>
              <a:t>−2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8CB89E6-4907-4B52-AC09-86F76B6367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391150"/>
            <a:ext cx="6858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2A42"/>
          </a:solidFill>
          <a:ln xmlns:a="http://schemas.openxmlformats.org/drawingml/2006/main" w="0">
            <a:solidFill>
              <a:srgbClr val="342A42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3E0B1E2-14C6-4070-BFA2-D495AA8E24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3048000"/>
            <a:ext cx="21907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5100" b="1">
                <a:solidFill>
                  <a:srgbClr val="B46CFF"/>
                </a:solidFill>
              </a:defRPr>
            </a:pPr>
            <a:r>
              <a:rPr sz="5100" b="1">
                <a:solidFill>
                  <a:srgbClr val="B46CFF"/>
                </a:solidFill>
              </a:rPr>
              <a:t>LIVE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95FE02F-0B8A-43C2-B83F-48F56026F8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0125" y="4095750"/>
            <a:ext cx="2571750" cy="1162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0">
                <a:solidFill>
                  <a:srgbClr val="A9A1B4"/>
                </a:solidFill>
              </a:defRPr>
            </a:pPr>
            <a:r>
              <a:rPr sz="1500" b="0">
                <a:solidFill>
                  <a:srgbClr val="A9A1B4"/>
                </a:solidFill>
              </a:rPr>
              <a:t>A scoring model inspired by Opta Points turns match events into a clear index.</a:t>
            </a:r>
          </a:p>
        </p:txBody>
      </p:sp>
    </p:spTree>
    <p:extLst>
      <p:ext uri="{BB962C8B-B14F-4D97-AF65-F5344CB8AC3E}">
        <p14:creationId xmlns:p14="http://schemas.microsoft.com/office/powerpoint/2010/main" val="1651931357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907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9A11F32-C8CC-438B-8C49-3AFF2F5DFD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46CFF"/>
                </a:solidFill>
              </a:defRPr>
            </a:pPr>
            <a:r>
              <a:rPr sz="975" b="1">
                <a:solidFill>
                  <a:srgbClr val="B46CFF"/>
                </a:solidFill>
              </a:rPr>
              <a:t>SPATIAL DATA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FFDD0F7-9F3E-40F4-8008-0FDF4AB157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6670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A9A1B4"/>
                </a:solidFill>
              </a:defRPr>
            </a:pPr>
            <a:r>
              <a:rPr sz="975" b="1">
                <a:solidFill>
                  <a:srgbClr val="A9A1B4"/>
                </a:solidFill>
              </a:rPr>
              <a:t>07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F4B4A47-2625-4851-93D7-94D51E6004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24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2A42"/>
          </a:solidFill>
          <a:ln xmlns:a="http://schemas.openxmlformats.org/drawingml/2006/main" w="0">
            <a:solidFill>
              <a:srgbClr val="342A4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7C31185-0082-43AE-A596-D3A7AE8AE3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96050"/>
            <a:ext cx="3810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756D80"/>
                </a:solidFill>
              </a:defRPr>
            </a:pPr>
            <a:r>
              <a:rPr sz="900" b="0">
                <a:solidFill>
                  <a:srgbClr val="756D80"/>
                </a:solidFill>
              </a:rPr>
              <a:t>gamevio.pro  ·  info@gamevio.pro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26fb6e1a0d74f33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6750" y="1238250"/>
            <a:ext cx="7000875" cy="4667250"/>
          </a:xfrm>
          <a:prstGeom xmlns:a="http://schemas.openxmlformats.org/drawingml/2006/main" prst="roundRect">
            <a:avLst>
              <a:gd name="adj" fmla="val 2449"/>
            </a:avLst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21176F1-0B56-4A60-9D54-1E0DC51891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1238250"/>
            <a:ext cx="3476625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F7F5FA"/>
                </a:solidFill>
              </a:defRPr>
            </a:pPr>
            <a:r>
              <a:rPr sz="2550" b="1">
                <a:solidFill>
                  <a:srgbClr val="F7F5FA"/>
                </a:solidFill>
              </a:rPr>
              <a:t>A heat map shows where a player affects the game.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F44C83D-3FED-4900-AF28-FFD443ADA7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3048000"/>
            <a:ext cx="3333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A9A1B4"/>
                </a:solidFill>
              </a:defRPr>
            </a:pPr>
            <a:r>
              <a:rPr sz="1500" b="0">
                <a:solidFill>
                  <a:srgbClr val="A9A1B4"/>
                </a:solidFill>
              </a:rPr>
              <a:t>The spatial footprint adds context to statistics: position, activity and recurring game habits.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7963141-A258-4F9B-BC5F-DF48E7688D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4333875"/>
            <a:ext cx="13525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45D6CF"/>
                </a:solidFill>
              </a:defRPr>
            </a:pPr>
            <a:r>
              <a:rPr sz="2025" b="1">
                <a:solidFill>
                  <a:srgbClr val="45D6CF"/>
                </a:solidFill>
              </a:rPr>
              <a:t>WHERE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8BCF874-DC66-43FC-889D-465658957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7850" y="4333875"/>
            <a:ext cx="3619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250" b="1">
                <a:solidFill>
                  <a:srgbClr val="9146FF"/>
                </a:solidFill>
              </a:defRPr>
            </a:pPr>
            <a:r>
              <a:rPr sz="2250" b="1">
                <a:solidFill>
                  <a:srgbClr val="9146FF"/>
                </a:solidFill>
              </a:rPr>
              <a:t>×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F654F90-7C90-43AA-895E-8BC987F1C6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58375" y="4333875"/>
            <a:ext cx="166687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B46CFF"/>
                </a:solidFill>
              </a:defRPr>
            </a:pPr>
            <a:r>
              <a:rPr sz="2025" b="1">
                <a:solidFill>
                  <a:srgbClr val="B46CFF"/>
                </a:solidFill>
              </a:rPr>
              <a:t>HOW OFTEN</a:t>
            </a:r>
          </a:p>
        </p:txBody>
      </p:sp>
    </p:spTree>
    <p:extLst>
      <p:ext uri="{BB962C8B-B14F-4D97-AF65-F5344CB8AC3E}">
        <p14:creationId xmlns:p14="http://schemas.microsoft.com/office/powerpoint/2010/main" val="1123022392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907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99D15FF-7A12-4050-B4B3-1F0F6EA732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46CFF"/>
                </a:solidFill>
              </a:defRPr>
            </a:pPr>
            <a:r>
              <a:rPr sz="975" b="1">
                <a:solidFill>
                  <a:srgbClr val="B46CFF"/>
                </a:solidFill>
              </a:rPr>
              <a:t>PERFORMANCE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65E5EC8-58E7-4D1E-8258-4468D5FDB2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6670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A9A1B4"/>
                </a:solidFill>
              </a:defRPr>
            </a:pPr>
            <a:r>
              <a:rPr sz="975" b="1">
                <a:solidFill>
                  <a:srgbClr val="A9A1B4"/>
                </a:solidFill>
              </a:rPr>
              <a:t>08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DA6DEA6-5076-4D81-82CF-3EF438EFF8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24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2A42"/>
          </a:solidFill>
          <a:ln xmlns:a="http://schemas.openxmlformats.org/drawingml/2006/main" w="0">
            <a:solidFill>
              <a:srgbClr val="342A4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7DDBD6C-B819-457C-8279-CEFA4C1B51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96050"/>
            <a:ext cx="3810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756D80"/>
                </a:solidFill>
              </a:defRPr>
            </a:pPr>
            <a:r>
              <a:rPr sz="900" b="0">
                <a:solidFill>
                  <a:srgbClr val="756D80"/>
                </a:solidFill>
              </a:rPr>
              <a:t>gamevio.pro  ·  info@gamevio.pro</a:t>
            </a:r>
          </a:p>
        </p:txBody>
      </p:sp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d9bc2efe8754255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667375" y="1095375"/>
            <a:ext cx="5857875" cy="4810125"/>
          </a:xfrm>
          <a:prstGeom xmlns:a="http://schemas.openxmlformats.org/drawingml/2006/main" prst="roundRect">
            <a:avLst>
              <a:gd name="adj" fmla="val 2376"/>
            </a:avLst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0BCEB84-F8D1-488D-AD70-3ECAD0D8F1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76300"/>
            <a:ext cx="44767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F7F5FA"/>
                </a:solidFill>
              </a:defRPr>
            </a:pPr>
            <a:r>
              <a:rPr sz="3150" b="1">
                <a:solidFill>
                  <a:srgbClr val="F7F5FA"/>
                </a:solidFill>
              </a:rPr>
              <a:t>Performance is more than goals.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7905446-C6EC-4A19-B8BD-6500AB5EDF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66900"/>
            <a:ext cx="4476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A9A1B4"/>
                </a:solidFill>
              </a:defRPr>
            </a:pPr>
            <a:r>
              <a:rPr sz="1500" b="0">
                <a:solidFill>
                  <a:srgbClr val="A9A1B4"/>
                </a:solidFill>
              </a:rPr>
              <a:t>GAMEVIO tracks how a player contributes to the game — in each match and over time.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1F13BE5-E068-4DA0-840E-6191F70119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162300"/>
            <a:ext cx="19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45D6CF"/>
                </a:solidFill>
              </a:defRPr>
            </a:pPr>
            <a:r>
              <a:rPr sz="825" b="1">
                <a:solidFill>
                  <a:srgbClr val="45D6CF"/>
                </a:solidFill>
              </a:rPr>
              <a:t>●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569B0AC-6E41-4639-B6D5-B37A3CC264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3143250"/>
            <a:ext cx="3733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7F5FA"/>
                </a:solidFill>
              </a:defRPr>
            </a:pPr>
            <a:r>
              <a:rPr sz="1350" b="0">
                <a:solidFill>
                  <a:srgbClr val="F7F5FA"/>
                </a:solidFill>
              </a:rPr>
              <a:t>Productivity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C92A831-AA45-4AC6-B703-6A465A8EA5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781425"/>
            <a:ext cx="19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B46CFF"/>
                </a:solidFill>
              </a:defRPr>
            </a:pPr>
            <a:r>
              <a:rPr sz="825" b="1">
                <a:solidFill>
                  <a:srgbClr val="B46CFF"/>
                </a:solidFill>
              </a:rPr>
              <a:t>●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9D7AD51-E7EF-45C6-B8DD-E1A2E34163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3762375"/>
            <a:ext cx="3733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7F5FA"/>
                </a:solidFill>
              </a:defRPr>
            </a:pPr>
            <a:r>
              <a:rPr sz="1350" b="0">
                <a:solidFill>
                  <a:srgbClr val="F7F5FA"/>
                </a:solidFill>
              </a:rPr>
              <a:t>Game involvement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81E27DA-6723-4562-8F17-C3AAB51B24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400550"/>
            <a:ext cx="19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45D6CF"/>
                </a:solidFill>
              </a:defRPr>
            </a:pPr>
            <a:r>
              <a:rPr sz="825" b="1">
                <a:solidFill>
                  <a:srgbClr val="45D6CF"/>
                </a:solidFill>
              </a:rPr>
              <a:t>●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6FC98C1-2CCF-49D1-A755-2438E2F4FA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4381500"/>
            <a:ext cx="3733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7F5FA"/>
                </a:solidFill>
              </a:defRPr>
            </a:pPr>
            <a:r>
              <a:rPr sz="1350" b="0">
                <a:solidFill>
                  <a:srgbClr val="F7F5FA"/>
                </a:solidFill>
              </a:rPr>
              <a:t>Active index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B0ACA4C-AB06-41F5-B65A-23A928354D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019675"/>
            <a:ext cx="19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B46CFF"/>
                </a:solidFill>
              </a:defRPr>
            </a:pPr>
            <a:r>
              <a:rPr sz="825" b="1">
                <a:solidFill>
                  <a:srgbClr val="B46CFF"/>
                </a:solidFill>
              </a:rPr>
              <a:t>●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AD3FD17-0806-4712-8559-41C269C8A5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5000625"/>
            <a:ext cx="3733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7F5FA"/>
                </a:solidFill>
              </a:defRPr>
            </a:pPr>
            <a:r>
              <a:rPr sz="1350" b="0">
                <a:solidFill>
                  <a:srgbClr val="F7F5FA"/>
                </a:solidFill>
              </a:rPr>
              <a:t>Workload over time</a:t>
            </a:r>
          </a:p>
        </p:txBody>
      </p:sp>
    </p:spTree>
    <p:extLst>
      <p:ext uri="{BB962C8B-B14F-4D97-AF65-F5344CB8AC3E}">
        <p14:creationId xmlns:p14="http://schemas.microsoft.com/office/powerpoint/2010/main" val="352420203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907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1917409-D60F-44DC-AEA4-6DE516A521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46CFF"/>
                </a:solidFill>
              </a:defRPr>
            </a:pPr>
            <a:r>
              <a:rPr sz="975" b="1">
                <a:solidFill>
                  <a:srgbClr val="B46CFF"/>
                </a:solidFill>
              </a:rPr>
              <a:t>FOR COACHES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3E018A8-F5FC-42F1-AEE7-516611DFC3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6670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A9A1B4"/>
                </a:solidFill>
              </a:defRPr>
            </a:pPr>
            <a:r>
              <a:rPr sz="975" b="1">
                <a:solidFill>
                  <a:srgbClr val="A9A1B4"/>
                </a:solidFill>
              </a:rPr>
              <a:t>09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9112C48-9486-4748-9CD7-FDD9113B1A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24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2A42"/>
          </a:solidFill>
          <a:ln xmlns:a="http://schemas.openxmlformats.org/drawingml/2006/main" w="0">
            <a:solidFill>
              <a:srgbClr val="342A4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4E53614-5F16-4032-BB3E-4C3567C1E2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96050"/>
            <a:ext cx="3810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756D80"/>
                </a:solidFill>
              </a:defRPr>
            </a:pPr>
            <a:r>
              <a:rPr sz="900" b="0">
                <a:solidFill>
                  <a:srgbClr val="756D80"/>
                </a:solidFill>
              </a:rPr>
              <a:t>gamevio.pro  ·  info@gamevio.pro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922245D-C241-4B9E-A451-56EB80BBF7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76300"/>
            <a:ext cx="92392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F7F5FA"/>
                </a:solidFill>
              </a:defRPr>
            </a:pPr>
            <a:r>
              <a:rPr sz="3150" b="1">
                <a:solidFill>
                  <a:srgbClr val="F7F5FA"/>
                </a:solidFill>
              </a:rPr>
              <a:t>Less administration. Better decisions.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5B8DFD3-FEFD-4190-8C27-AA6AEBDDB0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66900"/>
            <a:ext cx="723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A9A1B4"/>
                </a:solidFill>
              </a:defRPr>
            </a:pPr>
            <a:r>
              <a:rPr sz="1500" b="0">
                <a:solidFill>
                  <a:srgbClr val="A9A1B4"/>
                </a:solidFill>
              </a:rPr>
              <a:t>GAMEVIO gives coaches time back and adds verifiable context to their intuition.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E844163-2314-4F36-A11B-65F774AE1A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95275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B46CFF"/>
                </a:solidFill>
              </a:defRPr>
            </a:pPr>
            <a:r>
              <a:rPr sz="1050" b="1">
                <a:solidFill>
                  <a:srgbClr val="B46CFF"/>
                </a:solidFill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15B6DAC-997E-4C35-BF3D-CA26E11580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276600"/>
            <a:ext cx="3143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7F5FA"/>
                </a:solidFill>
              </a:defRPr>
            </a:pPr>
            <a:r>
              <a:rPr sz="1650" b="1">
                <a:solidFill>
                  <a:srgbClr val="F7F5FA"/>
                </a:solidFill>
              </a:rPr>
              <a:t>Sestava bez chaosu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A5B3451-4034-4DB9-93A6-FC4F65228F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790950"/>
            <a:ext cx="319087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A9A1B4"/>
                </a:solidFill>
              </a:defRPr>
            </a:pPr>
            <a:r>
              <a:rPr sz="1200" b="0">
                <a:solidFill>
                  <a:srgbClr val="A9A1B4"/>
                </a:solidFill>
              </a:rPr>
              <a:t>Availability, attendance and workload in one place.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5F7A8D1-6167-4F26-A99F-54DE535B0E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95275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B46CFF"/>
                </a:solidFill>
              </a:defRPr>
            </a:pPr>
            <a:r>
              <a:rPr sz="1050" b="1">
                <a:solidFill>
                  <a:srgbClr val="B46CFF"/>
                </a:solidFill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B62B15A-CDC9-4555-973C-6AB05837A1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276600"/>
            <a:ext cx="3143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7F5FA"/>
                </a:solidFill>
              </a:defRPr>
            </a:pPr>
            <a:r>
              <a:rPr sz="1650" b="1">
                <a:solidFill>
                  <a:srgbClr val="F7F5FA"/>
                </a:solidFill>
              </a:rPr>
              <a:t>Match-led training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0EF9E42-1246-4C21-B3BD-95CB227523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790950"/>
            <a:ext cx="319087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A9A1B4"/>
                </a:solidFill>
              </a:defRPr>
            </a:pPr>
            <a:r>
              <a:rPr sz="1200" b="0">
                <a:solidFill>
                  <a:srgbClr val="A9A1B4"/>
                </a:solidFill>
              </a:rPr>
              <a:t>Data shows which situations need to be trained again.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32125C3-316F-4F8A-9B10-839F50C345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295275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B46CFF"/>
                </a:solidFill>
              </a:defRPr>
            </a:pPr>
            <a:r>
              <a:rPr sz="1050" b="1">
                <a:solidFill>
                  <a:srgbClr val="B46CFF"/>
                </a:solidFill>
              </a:rPr>
              <a:t>03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060A8E4-7E90-42E9-8E8D-913ADB6E05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3276600"/>
            <a:ext cx="3143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7F5FA"/>
                </a:solidFill>
              </a:defRPr>
            </a:pPr>
            <a:r>
              <a:rPr sz="1650" b="1">
                <a:solidFill>
                  <a:srgbClr val="F7F5FA"/>
                </a:solidFill>
              </a:rPr>
              <a:t>Specific feedback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CD0CDB6-A352-43D5-A629-8FC07336F4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3790950"/>
            <a:ext cx="319087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A9A1B4"/>
                </a:solidFill>
              </a:defRPr>
            </a:pPr>
            <a:r>
              <a:rPr sz="1200" b="0">
                <a:solidFill>
                  <a:srgbClr val="A9A1B4"/>
                </a:solidFill>
              </a:rPr>
              <a:t>The player gets a clear example, not a vague impression.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4B6F5D3-302A-471E-9DF1-0AE1D3935D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3815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B46CFF"/>
                </a:solidFill>
              </a:defRPr>
            </a:pPr>
            <a:r>
              <a:rPr sz="1050" b="1">
                <a:solidFill>
                  <a:srgbClr val="B46CFF"/>
                </a:solidFill>
              </a:rPr>
              <a:t>04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A353119-B6B8-4FDE-B60C-21BEAFEF23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705350"/>
            <a:ext cx="3143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7F5FA"/>
                </a:solidFill>
              </a:defRPr>
            </a:pPr>
            <a:r>
              <a:rPr sz="1650" b="1">
                <a:solidFill>
                  <a:srgbClr val="F7F5FA"/>
                </a:solidFill>
              </a:rPr>
              <a:t>Development over time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E8090D0-C576-49C1-B557-54901C531B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219700"/>
            <a:ext cx="319087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A9A1B4"/>
                </a:solidFill>
              </a:defRPr>
            </a:pPr>
            <a:r>
              <a:rPr sz="1200" b="0">
                <a:solidFill>
                  <a:srgbClr val="A9A1B4"/>
                </a:solidFill>
              </a:rPr>
              <a:t>The coach compares the trend, not only the latest result.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EBB3E43-D627-4985-8922-DDF22EEEE5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43815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B46CFF"/>
                </a:solidFill>
              </a:defRPr>
            </a:pPr>
            <a:r>
              <a:rPr sz="1050" b="1">
                <a:solidFill>
                  <a:srgbClr val="B46CFF"/>
                </a:solidFill>
              </a:rPr>
              <a:t>05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A463BCC-5889-4423-8099-22E7383411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4705350"/>
            <a:ext cx="3143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7F5FA"/>
                </a:solidFill>
              </a:defRPr>
            </a:pPr>
            <a:r>
              <a:rPr sz="1650" b="1">
                <a:solidFill>
                  <a:srgbClr val="F7F5FA"/>
                </a:solidFill>
              </a:rPr>
              <a:t>A shared language for staff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751597D-3228-44C3-92EB-7DD990FC59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5219700"/>
            <a:ext cx="319087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A9A1B4"/>
                </a:solidFill>
              </a:defRPr>
            </a:pPr>
            <a:r>
              <a:rPr sz="1200" b="0">
                <a:solidFill>
                  <a:srgbClr val="A9A1B4"/>
                </a:solidFill>
              </a:rPr>
              <a:t>Everyone works with the same information.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78BC4F7-E8F8-4B84-A440-7CDA899B30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3815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B46CFF"/>
                </a:solidFill>
              </a:defRPr>
            </a:pPr>
            <a:r>
              <a:rPr sz="1050" b="1">
                <a:solidFill>
                  <a:srgbClr val="B46CFF"/>
                </a:solidFill>
              </a:rPr>
              <a:t>06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DA058CB-94E3-408C-BD24-421DBE34FE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705350"/>
            <a:ext cx="3143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7F5FA"/>
                </a:solidFill>
              </a:defRPr>
            </a:pPr>
            <a:r>
              <a:rPr sz="1650" b="1">
                <a:solidFill>
                  <a:srgbClr val="F7F5FA"/>
                </a:solidFill>
              </a:rPr>
              <a:t>Faster preparation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C1C707F-EDF7-495D-9414-5B820944F6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5219700"/>
            <a:ext cx="319087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A9A1B4"/>
                </a:solidFill>
              </a:defRPr>
            </a:pPr>
            <a:r>
              <a:rPr sz="1200" b="0">
                <a:solidFill>
                  <a:srgbClr val="A9A1B4"/>
                </a:solidFill>
              </a:rPr>
              <a:t>Less manual entry, more time on the pitch.</a:t>
            </a:r>
          </a:p>
        </p:txBody>
      </p:sp>
    </p:spTree>
    <p:extLst>
      <p:ext uri="{BB962C8B-B14F-4D97-AF65-F5344CB8AC3E}">
        <p14:creationId xmlns:p14="http://schemas.microsoft.com/office/powerpoint/2010/main" val="1135709736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2026-08-21T15:20:32.0940000Z</dcterms:created>
  <dcterms:modified xsi:type="dcterms:W3CDTF">2026-08-21T15:20:32.0940000Z</dcterms:modified>
</coreProperties>
</file>