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59f1fbe43c6499e" /><Relationship Type="http://schemas.openxmlformats.org/officeDocument/2006/relationships/extended-properties" Target="/docProps/app.xml" Id="Rab3f6ad7e9e24fc9" /><Relationship Type="http://schemas.openxmlformats.org/officeDocument/2006/relationships/officeDocument" Target="/ppt/presentation.xml" Id="Rd07d2720d25643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73dfbbaf5449e"/>
  </p:sldMasterIdLst>
  <p:notesMasterIdLst>
    <p:notesMasterId xmlns:r="http://schemas.openxmlformats.org/officeDocument/2006/relationships" r:id="R15e92462ba154d1e"/>
  </p:notesMasterIdLst>
  <p:sldIdLst>
    <p:sldId xmlns:r="http://schemas.openxmlformats.org/officeDocument/2006/relationships" id="256" r:id="Radc8ffc79a5e4424"/>
    <p:sldId xmlns:r="http://schemas.openxmlformats.org/officeDocument/2006/relationships" id="257" r:id="Rd18d514170374305"/>
    <p:sldId xmlns:r="http://schemas.openxmlformats.org/officeDocument/2006/relationships" id="258" r:id="R1a2cc46551c14eef"/>
    <p:sldId xmlns:r="http://schemas.openxmlformats.org/officeDocument/2006/relationships" id="259" r:id="Re4be8af5b6bf49b3"/>
    <p:sldId xmlns:r="http://schemas.openxmlformats.org/officeDocument/2006/relationships" id="260" r:id="R1bd5e63e5b7b49b6"/>
    <p:sldId xmlns:r="http://schemas.openxmlformats.org/officeDocument/2006/relationships" id="261" r:id="R9bab2ece569b4b5e"/>
    <p:sldId xmlns:r="http://schemas.openxmlformats.org/officeDocument/2006/relationships" id="262" r:id="Ra49e337b1a604bad"/>
    <p:sldId xmlns:r="http://schemas.openxmlformats.org/officeDocument/2006/relationships" id="263" r:id="R34d1d5b9edb14b41"/>
    <p:sldId xmlns:r="http://schemas.openxmlformats.org/officeDocument/2006/relationships" id="264" r:id="R459e3ae036f64164"/>
    <p:sldId xmlns:r="http://schemas.openxmlformats.org/officeDocument/2006/relationships" id="265" r:id="R308ed0988f0545f6"/>
    <p:sldId xmlns:r="http://schemas.openxmlformats.org/officeDocument/2006/relationships" id="266" r:id="Rf2e098b921164d57"/>
    <p:sldId xmlns:r="http://schemas.openxmlformats.org/officeDocument/2006/relationships" id="267" r:id="Rcb55f60e441243e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b8c56c0a5b94536" /><Relationship Type="http://schemas.openxmlformats.org/officeDocument/2006/relationships/slideMaster" Target="/ppt/slideMasters/slideMaster1.xml" Id="R50173dfbbaf5449e" /><Relationship Type="http://schemas.openxmlformats.org/officeDocument/2006/relationships/notesMaster" Target="/ppt/notesMasters/notesMaster1.xml" Id="R15e92462ba154d1e" /><Relationship Type="http://schemas.openxmlformats.org/officeDocument/2006/relationships/presProps" Target="/ppt/presProps.xml" Id="R93dd6cab13e84aa2" /><Relationship Type="http://schemas.openxmlformats.org/officeDocument/2006/relationships/tableStyles" Target="/ppt/tableStyles.xml" Id="R65cad4c8c23f46c0" /><Relationship Type="http://schemas.openxmlformats.org/officeDocument/2006/relationships/slide" Target="/ppt/slides/slide1.xml" Id="Radc8ffc79a5e4424" /><Relationship Type="http://schemas.openxmlformats.org/officeDocument/2006/relationships/slide" Target="/ppt/slides/slide2.xml" Id="Rd18d514170374305" /><Relationship Type="http://schemas.openxmlformats.org/officeDocument/2006/relationships/slide" Target="/ppt/slides/slide3.xml" Id="R1a2cc46551c14eef" /><Relationship Type="http://schemas.openxmlformats.org/officeDocument/2006/relationships/slide" Target="/ppt/slides/slide4.xml" Id="Re4be8af5b6bf49b3" /><Relationship Type="http://schemas.openxmlformats.org/officeDocument/2006/relationships/slide" Target="/ppt/slides/slide5.xml" Id="R1bd5e63e5b7b49b6" /><Relationship Type="http://schemas.openxmlformats.org/officeDocument/2006/relationships/slide" Target="/ppt/slides/slide6.xml" Id="R9bab2ece569b4b5e" /><Relationship Type="http://schemas.openxmlformats.org/officeDocument/2006/relationships/slide" Target="/ppt/slides/slide7.xml" Id="Ra49e337b1a604bad" /><Relationship Type="http://schemas.openxmlformats.org/officeDocument/2006/relationships/slide" Target="/ppt/slides/slide8.xml" Id="R34d1d5b9edb14b41" /><Relationship Type="http://schemas.openxmlformats.org/officeDocument/2006/relationships/slide" Target="/ppt/slides/slide9.xml" Id="R459e3ae036f64164" /><Relationship Type="http://schemas.openxmlformats.org/officeDocument/2006/relationships/slide" Target="/ppt/slides/slide10.xml" Id="R308ed0988f0545f6" /><Relationship Type="http://schemas.openxmlformats.org/officeDocument/2006/relationships/slide" Target="/ppt/slides/slide11.xml" Id="Rf2e098b921164d57" /><Relationship Type="http://schemas.openxmlformats.org/officeDocument/2006/relationships/slide" Target="/ppt/slides/slide12.xml" Id="Rcb55f60e441243e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2232807e1de4a6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91b59a7569e4de9" /><Relationship Type="http://schemas.openxmlformats.org/officeDocument/2006/relationships/notesMaster" Target="/ppt/notesMasters/notesMaster1.xml" Id="R1119fc7cf0da4b4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8e05c41d4874016" /><Relationship Type="http://schemas.openxmlformats.org/officeDocument/2006/relationships/notesMaster" Target="/ppt/notesMasters/notesMaster1.xml" Id="Rcbce8196b24b407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dcdae5c31a4438b" /><Relationship Type="http://schemas.openxmlformats.org/officeDocument/2006/relationships/notesMaster" Target="/ppt/notesMasters/notesMaster1.xml" Id="R6f5ece5e71bb4ef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d2480e7375a4d83" /><Relationship Type="http://schemas.openxmlformats.org/officeDocument/2006/relationships/notesMaster" Target="/ppt/notesMasters/notesMaster1.xml" Id="Ra0ce6e3a60524a6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8cf883241684562" /><Relationship Type="http://schemas.openxmlformats.org/officeDocument/2006/relationships/notesMaster" Target="/ppt/notesMasters/notesMaster1.xml" Id="Rff0e457087af4b7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287e2a705db4f65" /><Relationship Type="http://schemas.openxmlformats.org/officeDocument/2006/relationships/notesMaster" Target="/ppt/notesMasters/notesMaster1.xml" Id="R4e1e2b9b385e4f3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c9221a2391e4637" /><Relationship Type="http://schemas.openxmlformats.org/officeDocument/2006/relationships/notesMaster" Target="/ppt/notesMasters/notesMaster1.xml" Id="Ra919d78b51d1431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af15eea104f4a47" /><Relationship Type="http://schemas.openxmlformats.org/officeDocument/2006/relationships/notesMaster" Target="/ppt/notesMasters/notesMaster1.xml" Id="R25b00625077f4c9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3b074b4df2b4a87" /><Relationship Type="http://schemas.openxmlformats.org/officeDocument/2006/relationships/notesMaster" Target="/ppt/notesMasters/notesMaster1.xml" Id="Rc45011f644c0476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ccc993d15984489" /><Relationship Type="http://schemas.openxmlformats.org/officeDocument/2006/relationships/notesMaster" Target="/ppt/notesMasters/notesMaster1.xml" Id="R4fd8695bd17a49d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4b91a288e7141d5" /><Relationship Type="http://schemas.openxmlformats.org/officeDocument/2006/relationships/notesMaster" Target="/ppt/notesMasters/notesMaster1.xml" Id="R107afad4834c49b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07f6552da4e46ca" /><Relationship Type="http://schemas.openxmlformats.org/officeDocument/2006/relationships/notesMaster" Target="/ppt/notesMasters/notesMaster1.xml" Id="R5e5061c9e599468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Otevřete tématem kontroly: agentura potřebuje vědět, co se s každým hráčem děje právě teď.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GAMEVIO product materials and user-approved second-deck focus: player agencies.</a:t>
            </a:r>
          </a:p>
          <a:p xmlns:a="http://schemas.openxmlformats.org/drawingml/2006/main">
            <a:r>
              <a:t>- Asset: public/media/agency-cover-balls.jpg (user-provided training photograph).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Fotografie jsou sjednoceny jemným snížením kontrastu a sytosti. U Filipa Havelky je uveden aktuální stav bez klubového angažmá, aby prezentace nevytvářela neověřený údaj.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https://www.fck.dk/en/news/fc-copenhagen-sign-alex-kral</a:t>
            </a:r>
          </a:p>
          <a:p xmlns:a="http://schemas.openxmlformats.org/drawingml/2006/main">
            <a:r>
              <a:t>- https://www.bundesliga.com/de/spieler/vladimir-coufal</a:t>
            </a:r>
          </a:p>
          <a:p xmlns:a="http://schemas.openxmlformats.org/drawingml/2006/main">
            <a:r>
              <a:t>- https://www.transfermarkt.com/divine-onyemachi/profil/spieler/1117532</a:t>
            </a:r>
          </a:p>
          <a:p xmlns:a="http://schemas.openxmlformats.org/drawingml/2006/main">
            <a:r>
              <a:t>- https://www.chanceliga.cz/hrac/3441-antonin-vanicek</a:t>
            </a:r>
          </a:p>
          <a:p xmlns:a="http://schemas.openxmlformats.org/drawingml/2006/main">
            <a:r>
              <a:t>- https://www.fkpribram.cz/hrac.asp?id=1479&amp;kategorie=MUZ&amp;sezona=2025</a:t>
            </a:r>
          </a:p>
          <a:p xmlns:a="http://schemas.openxmlformats.org/drawingml/2006/main">
            <a:r>
              <a:t>- https://www.transfermarkt.com/filip-havelka/transfers/spieler/318099</a:t>
            </a:r>
          </a:p>
          <a:p xmlns:a="http://schemas.openxmlformats.org/drawingml/2006/main">
            <a:r>
              <a:t>- User-provided player photographs: /Users/ondrej/Downloads/Hráči/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Navažte konkrétní výzvou. Kontaktní údaje a profesní profil následují na samostatném slidu.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User-approved agency CTA copy.</a:t>
            </a:r>
          </a:p>
          <a:p xmlns:a="http://schemas.openxmlformats.org/drawingml/2006/main">
            <a:r>
              <a:t>- Asset: public/media/alex-training.jpg (user-provided player training photograph).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Uzavřete osobně: stručně představte profesní přesah mezi coachingem, datovou analýzou, procesy a produktovým vývojem. Poté nabídněte konkrétní další krok.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professional description and contact: info@gamevio.pro, gamevio.pro.</a:t>
            </a:r>
          </a:p>
          <a:p xmlns:a="http://schemas.openxmlformats.org/drawingml/2006/main">
            <a:r>
              <a:t>- Asset: public/og-face-v4.png (user-approved website hero portrait).</a:t>
            </a:r>
          </a:p>
          <a:p xmlns:a="http://schemas.openxmlformats.org/drawingml/2006/main">
            <a:r>
              <a:t>- https://www.uefa.com/</a:t>
            </a:r>
          </a:p>
          <a:p xmlns:a="http://schemas.openxmlformats.org/drawingml/2006/main">
            <a:r>
              <a:t>- https://www.fotbal.cz/facr/facr-predstavuje-novou-grafickou-identitu-a-modernizovane-logo/a14699</a:t>
            </a:r>
          </a:p>
          <a:p xmlns:a="http://schemas.openxmlformats.org/drawingml/2006/main">
            <a:r>
              <a:t>- https://barcainnovationhub.fcbarcelona.com/the-hub/</a:t>
            </a:r>
          </a:p>
          <a:p xmlns:a="http://schemas.openxmlformats.org/drawingml/2006/main">
            <a:r>
              <a:t>- The logos indicate qualifications or education context; they do not claim commercial partnership or endorsement.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Ukažte, že agent vidí obchodní, sportovní i rozvojový kontext bez přepínání mezi tabulkami.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All names, clubs, dates, costs and performance values on this slide are fictional examples.</a:t>
            </a:r>
          </a:p>
          <a:p xmlns:a="http://schemas.openxmlformats.org/drawingml/2006/main">
            <a:r>
              <a:t>- The profile intentionally uses a typographic avatar instead of a real player photograph.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Vysvětlete, že profil není statická karta. Je to živý pracovní kontext hráče.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GAMEVIO feature brief.</a:t>
            </a:r>
          </a:p>
          <a:p xmlns:a="http://schemas.openxmlformats.org/drawingml/2006/main">
            <a:r>
              <a:t>- Asset: public/media/gamevio-devices.png (GAMEVIO product screenshot).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Agentura může reagovat na trend, ne až na telefonát po několika zápasech bez minut.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feature brief.</a:t>
            </a:r>
          </a:p>
          <a:p xmlns:a="http://schemas.openxmlformats.org/drawingml/2006/main">
            <a:r>
              <a:t>- Asset: public/media/gamevio-charts.png (GAMEVIO performance charts screenshot).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Tato provozní vrstva je základ. Hlavní diferenciace ale přichází na dalších slidech přes výkon a péči.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Existing GAMEVIO agency page in the workspace: calendar, contracts/transfers and costs.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Zdůrazněte, že systém upozorňuje na signál. Rozhodnutí zůstává na agentovi a hráči.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Illustrative risk signals synthesized from the user-provided metrics and agency workflow; no predictive-accuracy claim.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Toto je nejsilnější systémová výhoda: data nekončí v reportu, ale vedou ke konkrétní intervenci.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positioning: GAMEVIO application combined with GAMEVIO Individual training.</a:t>
            </a:r>
          </a:p>
          <a:p xmlns:a="http://schemas.openxmlformats.org/drawingml/2006/main">
            <a:r>
              <a:t>- Asset: public/media/individual-gallery/training-04.jpg (user-provided training photograph).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Použijte formulaci ochrany investice citlivě: jde o péči o kariéru a připravenost hráče.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agency positioning: off-season or unsigned players receive training plans, facilities and partners to protect performance and the agency's investment.</a:t>
            </a:r>
          </a:p>
          <a:p xmlns:a="http://schemas.openxmlformats.org/drawingml/2006/main">
            <a:r>
              <a:t>- Asset: public/media/individual-gallery/training-06.jpg (user-provided training photograph).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Report není skautský verdikt. Je to jednotný podklad pro profesionální rozhovor.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Benefits synthesized from the user-provided GAMEVIO performance and agency-management feature set.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3970cc35d423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0114831769c41b5" /><Relationship Type="http://schemas.openxmlformats.org/officeDocument/2006/relationships/slideLayout" Target="/ppt/slideLayouts/slideLayout1.xml" Id="Rc734ae28e10c424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34ae28e10c424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e54e47f1c4b3a" /><Relationship Type="http://schemas.openxmlformats.org/officeDocument/2006/relationships/image" Target="/ppt/media/image.jpeg" Id="Rab604bd344464312" /><Relationship Type="http://schemas.openxmlformats.org/officeDocument/2006/relationships/notesSlide" Target="/ppt/notesSlides/notesSlide1.xml" Id="R15a6e397784b480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d1831769945c4" /><Relationship Type="http://schemas.openxmlformats.org/officeDocument/2006/relationships/image" Target="/ppt/media/image4.jpeg" Id="R068eaa1d4bfe4583" /><Relationship Type="http://schemas.openxmlformats.org/officeDocument/2006/relationships/image" Target="/ppt/media/image5.jpeg" Id="R25ecdcbdefda45ae" /><Relationship Type="http://schemas.openxmlformats.org/officeDocument/2006/relationships/image" Target="/ppt/media/image6.jpeg" Id="R8c5d9dd66c754ec0" /><Relationship Type="http://schemas.openxmlformats.org/officeDocument/2006/relationships/image" Target="/ppt/media/image7.jpeg" Id="R63629fccbe5745c6" /><Relationship Type="http://schemas.openxmlformats.org/officeDocument/2006/relationships/image" Target="/ppt/media/image8.jpeg" Id="R41a9e56886a44fc5" /><Relationship Type="http://schemas.openxmlformats.org/officeDocument/2006/relationships/image" Target="/ppt/media/image9.jpeg" Id="R8caccd180f7f44ff" /><Relationship Type="http://schemas.openxmlformats.org/officeDocument/2006/relationships/notesSlide" Target="/ppt/notesSlides/notesSlide10.xml" Id="R222153b8db9146f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a14ef86da4117" /><Relationship Type="http://schemas.openxmlformats.org/officeDocument/2006/relationships/image" Target="/ppt/media/image10.jpeg" Id="R20c14f8bf15b4afe" /><Relationship Type="http://schemas.openxmlformats.org/officeDocument/2006/relationships/notesSlide" Target="/ppt/notesSlides/notesSlide11.xml" Id="R15abdd939444467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c8660dcc0436f" /><Relationship Type="http://schemas.openxmlformats.org/officeDocument/2006/relationships/image" Target="/ppt/media/image11.jpeg" Id="R769ac5e036e545de" /><Relationship Type="http://schemas.openxmlformats.org/officeDocument/2006/relationships/image" Target="/ppt/media/image3.png" Id="R2fadd080a80a468f" /><Relationship Type="http://schemas.openxmlformats.org/officeDocument/2006/relationships/image" Target="/ppt/media/image4.png" Id="R05f412614b2c4507" /><Relationship Type="http://schemas.openxmlformats.org/officeDocument/2006/relationships/image" Target="/ppt/media/image5.png" Id="Rc1e708f152ff4f45" /><Relationship Type="http://schemas.openxmlformats.org/officeDocument/2006/relationships/notesSlide" Target="/ppt/notesSlides/notesSlide12.xml" Id="Rd8dc9d3b37f740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3bc281e3d4038" /><Relationship Type="http://schemas.openxmlformats.org/officeDocument/2006/relationships/notesSlide" Target="/ppt/notesSlides/notesSlide2.xml" Id="R098bba9ada0e47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93bf3cdfc4004" /><Relationship Type="http://schemas.openxmlformats.org/officeDocument/2006/relationships/image" Target="/ppt/media/image.png" Id="R440e7427df614b46" /><Relationship Type="http://schemas.openxmlformats.org/officeDocument/2006/relationships/notesSlide" Target="/ppt/notesSlides/notesSlide3.xml" Id="R87607215f4b944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71d13099c4f97" /><Relationship Type="http://schemas.openxmlformats.org/officeDocument/2006/relationships/image" Target="/ppt/media/image2.png" Id="R81d7a9abc9e849e7" /><Relationship Type="http://schemas.openxmlformats.org/officeDocument/2006/relationships/notesSlide" Target="/ppt/notesSlides/notesSlide4.xml" Id="R89561ae310af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b3dd28dec41c1" /><Relationship Type="http://schemas.openxmlformats.org/officeDocument/2006/relationships/notesSlide" Target="/ppt/notesSlides/notesSlide5.xml" Id="R34b011271b944b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9c205ce864433" /><Relationship Type="http://schemas.openxmlformats.org/officeDocument/2006/relationships/notesSlide" Target="/ppt/notesSlides/notesSlide6.xml" Id="R1f07c6df476043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816a7c04e4d1a" /><Relationship Type="http://schemas.openxmlformats.org/officeDocument/2006/relationships/image" Target="/ppt/media/image2.jpeg" Id="R98dbd384783a4da2" /><Relationship Type="http://schemas.openxmlformats.org/officeDocument/2006/relationships/notesSlide" Target="/ppt/notesSlides/notesSlide7.xml" Id="R63dc6550a40a493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f77d42be54f99" /><Relationship Type="http://schemas.openxmlformats.org/officeDocument/2006/relationships/image" Target="/ppt/media/image3.jpeg" Id="Rd535d4e1e2ee4abd" /><Relationship Type="http://schemas.openxmlformats.org/officeDocument/2006/relationships/notesSlide" Target="/ppt/notesSlides/notesSlide8.xml" Id="R566e25e4e44f4a6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1780de1e64a82" /><Relationship Type="http://schemas.openxmlformats.org/officeDocument/2006/relationships/notesSlide" Target="/ppt/notesSlides/notesSlide9.xml" Id="R9b46e87ea73245b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604bd34446431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oundRect">
            <a:avLst>
              <a:gd name="adj" fmla="val 2143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55CA22-1C83-441F-A2FD-A00AA3A5C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46CFF"/>
                </a:solidFill>
              </a:defRPr>
            </a:pPr>
            <a:r>
              <a:rPr sz="1125" b="1">
                <a:solidFill>
                  <a:srgbClr val="B46CFF"/>
                </a:solidFill>
              </a:rPr>
              <a:t>GAMEVIO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541A166-F309-4E5E-AB99-8717A3AE4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71625"/>
            <a:ext cx="5905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7F5FA"/>
                </a:solidFill>
              </a:defRPr>
            </a:pPr>
            <a:r>
              <a:rPr sz="4650" b="1">
                <a:solidFill>
                  <a:srgbClr val="F7F5FA"/>
                </a:solidFill>
              </a:rPr>
              <a:t>GAMEVIO</a:t>
            </a:r>
          </a:p>
          <a:p xmlns:a="http://schemas.openxmlformats.org/drawingml/2006/main">
            <a:pPr algn="l">
              <a:defRPr sz="4650" b="1">
                <a:solidFill>
                  <a:srgbClr val="F7F5FA"/>
                </a:solidFill>
              </a:defRPr>
            </a:pPr>
            <a:r>
              <a:rPr sz="4650" b="1">
                <a:solidFill>
                  <a:srgbClr val="F7F5FA"/>
                </a:solidFill>
              </a:rPr>
              <a:t>pro agentury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E0C5302-6200-4807-BADE-0648921BE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14763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45D6CF"/>
                </a:solidFill>
              </a:defRPr>
            </a:pPr>
            <a:r>
              <a:rPr sz="1650" b="1">
                <a:solidFill>
                  <a:srgbClr val="45D6CF"/>
                </a:solidFill>
              </a:rPr>
              <a:t>PORTFOLIO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EC0EE3-09E1-4164-9C1F-C2E388398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3524250"/>
            <a:ext cx="304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9146FF"/>
                </a:solidFill>
              </a:defRPr>
            </a:pPr>
            <a:r>
              <a:rPr sz="1650" b="1">
                <a:solidFill>
                  <a:srgbClr val="9146FF"/>
                </a:solidFill>
              </a:rPr>
              <a:t>×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CB235E-077C-4B4D-87D1-CCD3A1A75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3524250"/>
            <a:ext cx="10001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B46CFF"/>
                </a:solidFill>
              </a:defRPr>
            </a:pPr>
            <a:r>
              <a:rPr sz="1650" b="1">
                <a:solidFill>
                  <a:srgbClr val="B46CFF"/>
                </a:solidFill>
              </a:rPr>
              <a:t>VÝKON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80D69A-7A12-4A7C-8313-FF6F3981B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3524250"/>
            <a:ext cx="304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9146FF"/>
                </a:solidFill>
              </a:defRPr>
            </a:pPr>
            <a:r>
              <a:rPr sz="1650" b="1">
                <a:solidFill>
                  <a:srgbClr val="9146FF"/>
                </a:solidFill>
              </a:rPr>
              <a:t>×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17436C-C437-4850-B487-167CD137C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3524250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45D6CF"/>
                </a:solidFill>
              </a:defRPr>
            </a:pPr>
            <a:r>
              <a:rPr sz="1650" b="1">
                <a:solidFill>
                  <a:srgbClr val="45D6CF"/>
                </a:solidFill>
              </a:rPr>
              <a:t>PÉČE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B17302-3D08-48C9-9455-D777B78EB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33875"/>
            <a:ext cx="5143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Jeden aktuální přehled o hráčích, jejich vytížení, formě a dalším kroku.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D6D623-68D0-4690-8A1C-11FC36894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7F5FA"/>
                </a:solidFill>
              </a:defRPr>
            </a:pPr>
            <a:r>
              <a:rPr sz="1200" b="1">
                <a:solidFill>
                  <a:srgbClr val="F7F5FA"/>
                </a:solidFill>
              </a:rPr>
              <a:t>gamevio.pro</a:t>
            </a:r>
          </a:p>
        </p:txBody>
      </p:sp>
    </p:spTree>
    <p:extLst>
      <p:ext uri="{BB962C8B-B14F-4D97-AF65-F5344CB8AC3E}">
        <p14:creationId xmlns:p14="http://schemas.microsoft.com/office/powerpoint/2010/main" val="31503196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63407D6-0DA4-44D1-999D-2604848F6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PROŠLI NAŠÍM PROGRAMEM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5866DAB-CF46-4B17-BC67-75CF02610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5076B8-36CE-407B-9B74-DAF783F60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25A432A-0845-4892-AFCA-323FEDD1D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B75CC0-1B8A-48B2-ABB3-C41564D4D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38200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7F5FA"/>
                </a:solidFill>
              </a:defRPr>
            </a:pPr>
            <a:r>
              <a:rPr sz="3000" b="1">
                <a:solidFill>
                  <a:srgbClr val="F7F5FA"/>
                </a:solidFill>
              </a:rPr>
              <a:t>Hráči, kteří prošli naším programem.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5330049-674F-4FBE-BE65-44BC78DAF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A1B4"/>
                </a:solidFill>
              </a:defRPr>
            </a:pPr>
            <a:r>
              <a:rPr sz="1350" b="0">
                <a:solidFill>
                  <a:srgbClr val="A9A1B4"/>
                </a:solidFill>
              </a:rPr>
              <a:t>Od českých soutěží až po evropské ligy.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0AA854-A9F4-4384-BEE7-C5C5F57CF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1419225"/>
            <a:ext cx="2905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B46CFF"/>
                </a:solidFill>
              </a:defRPr>
            </a:pPr>
            <a:r>
              <a:rPr sz="1125" b="1">
                <a:solidFill>
                  <a:srgbClr val="B46CFF"/>
                </a:solidFill>
              </a:rPr>
              <a:t>A mnoho dalších.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87C8DB-CB30-49E9-BD6E-1009F982F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05000"/>
            <a:ext cx="3333750" cy="2143125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pic>
        <p:nvPicPr>
          <p:cNvPr id="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8eaa1d4bfe458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905000"/>
            <a:ext cx="3333750" cy="1162050"/>
          </a:xfrm>
          <a:prstGeom xmlns:a="http://schemas.openxmlformats.org/drawingml/2006/main" prst="roundRect">
            <a:avLst>
              <a:gd name="adj" fmla="val 9836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74CFA1-D5F1-45AB-A2BE-FAFBFF914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09925"/>
            <a:ext cx="302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F5FA"/>
                </a:solidFill>
              </a:defRPr>
            </a:pPr>
            <a:r>
              <a:rPr sz="1575" b="1">
                <a:solidFill>
                  <a:srgbClr val="F7F5FA"/>
                </a:solidFill>
              </a:rPr>
              <a:t>Alex Král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984B6B-7306-48D0-A495-0410DEC5C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533775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45D6CF"/>
                </a:solidFill>
              </a:defRPr>
            </a:pPr>
            <a:r>
              <a:rPr sz="1050" b="1">
                <a:solidFill>
                  <a:srgbClr val="45D6CF"/>
                </a:solidFill>
              </a:rPr>
              <a:t>FC København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1258372-6CBE-4CA3-93D9-C27D9ACA2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781425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9A1B4"/>
                </a:solidFill>
              </a:defRPr>
            </a:pPr>
            <a:r>
              <a:rPr sz="975" b="0">
                <a:solidFill>
                  <a:srgbClr val="A9A1B4"/>
                </a:solidFill>
              </a:rPr>
              <a:t>3F Superliga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9CD6379-5EE2-472A-9401-6A7CA9CB5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1905000"/>
            <a:ext cx="3333750" cy="2143125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pic>
        <p:nvPicPr>
          <p:cNvPr id="5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ecdcbdefda45a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429125" y="1905000"/>
            <a:ext cx="3333750" cy="1162050"/>
          </a:xfrm>
          <a:prstGeom xmlns:a="http://schemas.openxmlformats.org/drawingml/2006/main" prst="roundRect">
            <a:avLst>
              <a:gd name="adj" fmla="val 9836"/>
            </a:avLst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3FE6EC2-06EA-4300-AD23-664ABC66D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3209925"/>
            <a:ext cx="302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F5FA"/>
                </a:solidFill>
              </a:defRPr>
            </a:pPr>
            <a:r>
              <a:rPr sz="1575" b="1">
                <a:solidFill>
                  <a:srgbClr val="F7F5FA"/>
                </a:solidFill>
              </a:rPr>
              <a:t>Vladimír Coufal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504DE12-F1CD-465D-9698-FDBBFF885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3533775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45D6CF"/>
                </a:solidFill>
              </a:defRPr>
            </a:pPr>
            <a:r>
              <a:rPr sz="1050" b="1">
                <a:solidFill>
                  <a:srgbClr val="45D6CF"/>
                </a:solidFill>
              </a:rPr>
              <a:t>TSG 1899 Hoffenheim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751B5F4-44E8-4733-8AA4-7CEEB33C2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3781425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9A1B4"/>
                </a:solidFill>
              </a:defRPr>
            </a:pPr>
            <a:r>
              <a:rPr sz="975" b="0">
                <a:solidFill>
                  <a:srgbClr val="A9A1B4"/>
                </a:solidFill>
              </a:rPr>
              <a:t>Bundesliga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1FD2E1-3956-4F6A-AE70-D9F3268FD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905000"/>
            <a:ext cx="3333750" cy="2143125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5d9dd66c754ec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0" y="1905000"/>
            <a:ext cx="3333750" cy="1162050"/>
          </a:xfrm>
          <a:prstGeom xmlns:a="http://schemas.openxmlformats.org/drawingml/2006/main" prst="roundRect">
            <a:avLst>
              <a:gd name="adj" fmla="val 9836"/>
            </a:avLst>
          </a:prstGeom>
        </p:spPr>
      </p:pic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FB45E5E-A33E-483C-BC3F-B566B620C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209925"/>
            <a:ext cx="302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F5FA"/>
                </a:solidFill>
              </a:defRPr>
            </a:pPr>
            <a:r>
              <a:rPr sz="1575" b="1">
                <a:solidFill>
                  <a:srgbClr val="F7F5FA"/>
                </a:solidFill>
              </a:rPr>
              <a:t>Divine Onyemachi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1E156F2-E0CE-4251-ADCD-79A05B45C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533775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45D6CF"/>
                </a:solidFill>
              </a:defRPr>
            </a:pPr>
            <a:r>
              <a:rPr sz="1050" b="1">
                <a:solidFill>
                  <a:srgbClr val="45D6CF"/>
                </a:solidFill>
              </a:rPr>
              <a:t>U.S. Lecce U20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7D57932-5640-438A-9F24-DBC1AB7C9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781425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9A1B4"/>
                </a:solidFill>
              </a:defRPr>
            </a:pPr>
            <a:r>
              <a:rPr sz="975" b="0">
                <a:solidFill>
                  <a:srgbClr val="A9A1B4"/>
                </a:solidFill>
              </a:rPr>
              <a:t>Primavera 1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34F9021-C937-486C-9E14-3C635BBD2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19575"/>
            <a:ext cx="3333750" cy="2143125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pic>
        <p:nvPicPr>
          <p:cNvPr id="6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629fccbe5745c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4219575"/>
            <a:ext cx="3333750" cy="1162050"/>
          </a:xfrm>
          <a:prstGeom xmlns:a="http://schemas.openxmlformats.org/drawingml/2006/main" prst="roundRect">
            <a:avLst>
              <a:gd name="adj" fmla="val 9836"/>
            </a:avLst>
          </a:prstGeom>
        </p:spPr>
      </p:pic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53F8003-ADA8-449C-91E3-7757786DA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524500"/>
            <a:ext cx="302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F5FA"/>
                </a:solidFill>
              </a:defRPr>
            </a:pPr>
            <a:r>
              <a:rPr sz="1575" b="1">
                <a:solidFill>
                  <a:srgbClr val="F7F5FA"/>
                </a:solidFill>
              </a:rPr>
              <a:t>Antonín Vaníček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DB99185-E8E7-4D2E-AEC6-C019B086C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848350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45D6CF"/>
                </a:solidFill>
              </a:defRPr>
            </a:pPr>
            <a:r>
              <a:rPr sz="1050" b="1">
                <a:solidFill>
                  <a:srgbClr val="45D6CF"/>
                </a:solidFill>
              </a:rPr>
              <a:t>FC Zbrojovka Brno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C575B71-0DB7-4130-88CB-D9526F2E2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096000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9A1B4"/>
                </a:solidFill>
              </a:defRPr>
            </a:pPr>
            <a:r>
              <a:rPr sz="975" b="0">
                <a:solidFill>
                  <a:srgbClr val="A9A1B4"/>
                </a:solidFill>
              </a:rPr>
              <a:t>Chance Liga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0BD0F14-859D-4593-B3D3-C08D09899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219575"/>
            <a:ext cx="3333750" cy="2143125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pic>
        <p:nvPicPr>
          <p:cNvPr id="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a9e56886a44fc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429125" y="4219575"/>
            <a:ext cx="3333750" cy="1162050"/>
          </a:xfrm>
          <a:prstGeom xmlns:a="http://schemas.openxmlformats.org/drawingml/2006/main" prst="roundRect">
            <a:avLst>
              <a:gd name="adj" fmla="val 9836"/>
            </a:avLst>
          </a:prstGeom>
        </p:spPr>
      </p:pic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7F28296-EE17-459E-AA8A-95962DA04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5524500"/>
            <a:ext cx="302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F5FA"/>
                </a:solidFill>
              </a:defRPr>
            </a:pPr>
            <a:r>
              <a:rPr sz="1575" b="1">
                <a:solidFill>
                  <a:srgbClr val="F7F5FA"/>
                </a:solidFill>
              </a:rPr>
              <a:t>Matouš Krulich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666BDA2-C1C0-4DF0-A330-A6FCC61F1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5848350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45D6CF"/>
                </a:solidFill>
              </a:defRPr>
            </a:pPr>
            <a:r>
              <a:rPr sz="1050" b="1">
                <a:solidFill>
                  <a:srgbClr val="45D6CF"/>
                </a:solidFill>
              </a:rPr>
              <a:t>FK Příbram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1B74A7F-351D-49AE-9E70-CB30E3AC0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6096000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9A1B4"/>
                </a:solidFill>
              </a:defRPr>
            </a:pPr>
            <a:r>
              <a:rPr sz="975" b="0">
                <a:solidFill>
                  <a:srgbClr val="A9A1B4"/>
                </a:solidFill>
              </a:rPr>
              <a:t>Chance Národní Liga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88DF699-7D3D-47C2-8016-EC314830B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219575"/>
            <a:ext cx="3333750" cy="2143125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pic>
        <p:nvPicPr>
          <p:cNvPr id="7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accd180f7f44f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0" y="4219575"/>
            <a:ext cx="3333750" cy="1162050"/>
          </a:xfrm>
          <a:prstGeom xmlns:a="http://schemas.openxmlformats.org/drawingml/2006/main" prst="roundRect">
            <a:avLst>
              <a:gd name="adj" fmla="val 9836"/>
            </a:avLst>
          </a:prstGeom>
        </p:spPr>
      </p:pic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7269279-A75E-4F95-84ED-D01A5FF4E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5524500"/>
            <a:ext cx="302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F5FA"/>
                </a:solidFill>
              </a:defRPr>
            </a:pPr>
            <a:r>
              <a:rPr sz="1575" b="1">
                <a:solidFill>
                  <a:srgbClr val="F7F5FA"/>
                </a:solidFill>
              </a:rPr>
              <a:t>Filip Havelka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A1A8174-C54B-488D-86DD-E6F669EED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5848350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45D6CF"/>
                </a:solidFill>
              </a:defRPr>
            </a:pPr>
            <a:r>
              <a:rPr sz="1050" b="1">
                <a:solidFill>
                  <a:srgbClr val="45D6CF"/>
                </a:solidFill>
              </a:rPr>
              <a:t>Volný hráč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BB42CC7-6A72-425E-A2D0-CD296D765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6096000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9A1B4"/>
                </a:solidFill>
              </a:defRPr>
            </a:pPr>
            <a:r>
              <a:rPr sz="975" b="0">
                <a:solidFill>
                  <a:srgbClr val="A9A1B4"/>
                </a:solidFill>
              </a:rPr>
              <a:t>Individuální příprava</a:t>
            </a:r>
          </a:p>
        </p:txBody>
      </p:sp>
    </p:spTree>
    <p:extLst>
      <p:ext uri="{BB962C8B-B14F-4D97-AF65-F5344CB8AC3E}">
        <p14:creationId xmlns:p14="http://schemas.microsoft.com/office/powerpoint/2010/main" val="203168515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00A1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c14f8bf15b4af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oundRect">
            <a:avLst>
              <a:gd name="adj" fmla="val 2308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357D03B-EA6A-411E-91B7-846907508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46CFF"/>
                </a:solidFill>
              </a:defRPr>
            </a:pPr>
            <a:r>
              <a:rPr sz="1125" b="1">
                <a:solidFill>
                  <a:srgbClr val="B46CFF"/>
                </a:solidFill>
              </a:rPr>
              <a:t>GAMEVIO PRO AGENTURY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56E5D6-9CB9-4259-B358-5B579912D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76375"/>
            <a:ext cx="6191250" cy="2238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7F5FA"/>
                </a:solidFill>
              </a:defRPr>
            </a:pPr>
            <a:r>
              <a:rPr sz="3750" b="1">
                <a:solidFill>
                  <a:srgbClr val="F7F5FA"/>
                </a:solidFill>
              </a:rPr>
              <a:t>Postaráme se o vaše hráče. Připravíme je na evropskou úroveň.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03A208-ACA0-4EA9-A845-2BBFC76AE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0"/>
            <a:ext cx="54768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Domluvme ukázku nad vaším portfoliem a konkrétním scénářem péče.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C8C1D28-E84D-4E4E-8F58-39AD4ED5E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81625"/>
            <a:ext cx="25717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9146FF"/>
          </a:solidFill>
          <a:ln xmlns:a="http://schemas.openxmlformats.org/drawingml/2006/main" w="9525">
            <a:solidFill>
              <a:srgbClr val="9146F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2D214F-C0B6-403D-9556-4EC821E26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524500"/>
            <a:ext cx="2152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7F5FA"/>
                </a:solidFill>
              </a:defRPr>
            </a:pPr>
            <a:r>
              <a:rPr sz="1425" b="1">
                <a:solidFill>
                  <a:srgbClr val="F7F5FA"/>
                </a:solidFill>
              </a:rPr>
              <a:t>Domluvit ukázku  →</a:t>
            </a:r>
          </a:p>
        </p:txBody>
      </p:sp>
    </p:spTree>
    <p:extLst>
      <p:ext uri="{BB962C8B-B14F-4D97-AF65-F5344CB8AC3E}">
        <p14:creationId xmlns:p14="http://schemas.microsoft.com/office/powerpoint/2010/main" val="44511368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00A1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9ac5e036e545d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oundRect">
            <a:avLst>
              <a:gd name="adj" fmla="val 2308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D79AB76-3F1A-4CFB-B342-0662B62C5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KONTAKT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736C509-9ABF-495E-BC06-8AED23A94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581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7F5FA"/>
                </a:solidFill>
              </a:defRPr>
            </a:pPr>
            <a:r>
              <a:rPr sz="3600" b="1">
                <a:solidFill>
                  <a:srgbClr val="F7F5FA"/>
                </a:solidFill>
              </a:rPr>
              <a:t>Ondřej Štěpánek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DB48586-8A15-400A-A67D-8493765DF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6000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Founder @ GAMEVIO | Video &amp; Data Analyst |</a:t>
            </a:r>
          </a:p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Process Engineer | Product Builder |</a:t>
            </a:r>
          </a:p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UEFA Licensed Football Coach |</a:t>
            </a:r>
          </a:p>
          <a:p xmlns:a="http://schemas.openxmlformats.org/drawingml/2006/main">
            <a:pPr algn="l">
              <a:defRPr sz="1650" b="0">
                <a:solidFill>
                  <a:srgbClr val="A9A1B4"/>
                </a:solidFill>
              </a:defRPr>
            </a:pPr>
            <a:r>
              <a:rPr sz="1650" b="0">
                <a:solidFill>
                  <a:srgbClr val="A9A1B4"/>
                </a:solidFill>
              </a:rPr>
              <a:t>Barca Inovation Hub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698824-2C46-4CC4-A0E9-CDF23874C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76625"/>
            <a:ext cx="600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75B3DCA-7484-425D-99CF-964AC3FB1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33800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45D6CF"/>
                </a:solidFill>
              </a:defRPr>
            </a:pPr>
            <a:r>
              <a:rPr sz="1875" b="1">
                <a:solidFill>
                  <a:srgbClr val="45D6CF"/>
                </a:solidFill>
              </a:rPr>
              <a:t>info@gamevio.pro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220A1E0-D321-44DB-9BCE-FCB81407E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5FA"/>
                </a:solidFill>
              </a:defRPr>
            </a:pPr>
            <a:r>
              <a:rPr sz="1350" b="1">
                <a:solidFill>
                  <a:srgbClr val="F7F5FA"/>
                </a:solidFill>
              </a:rPr>
              <a:t>+420 601 096 995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B144EE7-1661-46C5-B0CB-348D764CC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958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9A1B4"/>
                </a:solidFill>
              </a:defRPr>
            </a:pPr>
            <a:r>
              <a:rPr sz="1275" b="1">
                <a:solidFill>
                  <a:srgbClr val="A9A1B4"/>
                </a:solidFill>
              </a:rPr>
              <a:t>gamevio.pro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6CC611-F6BE-44FD-AEFB-9FD7DC575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80975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9541030-222B-4569-BEEE-CE60D06AF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953000"/>
            <a:ext cx="180975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FB6D90-2866-4230-9946-AE7F3D30F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4953000"/>
            <a:ext cx="180975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add080a80a468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209675" y="5095875"/>
            <a:ext cx="762000" cy="552450"/>
          </a:xfrm>
          <a:prstGeom xmlns:a="http://schemas.openxmlformats.org/drawingml/2006/main" prst="roundRect">
            <a:avLst>
              <a:gd name="adj" fmla="val 20690"/>
            </a:avLst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F05A7A1-19A8-4FE9-8A83-2D238CAA2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705475"/>
            <a:ext cx="152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FAČR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8134C1D-91F5-4AA4-95A1-BA34D4504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886450"/>
            <a:ext cx="1524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756D80"/>
                </a:solidFill>
              </a:defRPr>
            </a:pPr>
            <a:r>
              <a:rPr sz="750" b="0">
                <a:solidFill>
                  <a:srgbClr val="756D80"/>
                </a:solidFill>
              </a:rPr>
              <a:t>Licensed coach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f412614b2c450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286125" y="5095875"/>
            <a:ext cx="762000" cy="552450"/>
          </a:xfrm>
          <a:prstGeom xmlns:a="http://schemas.openxmlformats.org/drawingml/2006/main" prst="roundRect">
            <a:avLst>
              <a:gd name="adj" fmla="val 20690"/>
            </a:avLst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7E34DD2-613D-45BC-B1C7-3EC55BA39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5705475"/>
            <a:ext cx="152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UEFA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6489803-F926-4279-89F2-DF9DB47E3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5886450"/>
            <a:ext cx="1524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756D80"/>
                </a:solidFill>
              </a:defRPr>
            </a:pPr>
            <a:r>
              <a:rPr sz="750" b="0">
                <a:solidFill>
                  <a:srgbClr val="756D80"/>
                </a:solidFill>
              </a:rPr>
              <a:t>Licensed coach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e708f152ff4f4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000625" y="5114925"/>
            <a:ext cx="1485900" cy="695325"/>
          </a:xfrm>
          <a:prstGeom xmlns:a="http://schemas.openxmlformats.org/drawingml/2006/main" prst="roundRect">
            <a:avLst>
              <a:gd name="adj" fmla="val 16438"/>
            </a:avLst>
          </a:prstGeom>
        </p:spPr>
      </p:pic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12C9D1-DA41-467C-8228-D69C982CA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5886450"/>
            <a:ext cx="1524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756D80"/>
                </a:solidFill>
              </a:defRPr>
            </a:pPr>
            <a:r>
              <a:rPr sz="750" b="0">
                <a:solidFill>
                  <a:srgbClr val="756D80"/>
                </a:solidFill>
              </a:rPr>
              <a:t>Student</a:t>
            </a:r>
          </a:p>
        </p:txBody>
      </p:sp>
    </p:spTree>
    <p:extLst>
      <p:ext uri="{BB962C8B-B14F-4D97-AF65-F5344CB8AC3E}">
        <p14:creationId xmlns:p14="http://schemas.microsoft.com/office/powerpoint/2010/main" val="154685811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7EA9ED52-4327-4F84-9682-F1872D437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PORTFOLIO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E69A3A-6C57-4802-9275-8CC4DB7D6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2381B4-5D9A-43D7-A824-D317B5A64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8607246-9BCF-407C-856A-A7CE3AC09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F5C5FB-4669-406D-8514-90152F276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Jeden profil. Celý kontext hráče.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47AAB61-8A54-4C90-BFC5-61C1F037A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19250"/>
            <a:ext cx="742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9A1B4"/>
                </a:solidFill>
              </a:defRPr>
            </a:pPr>
            <a:r>
              <a:rPr sz="1425" b="0">
                <a:solidFill>
                  <a:srgbClr val="A9A1B4"/>
                </a:solidFill>
              </a:rPr>
              <a:t>Sportovní výkon, smlouva, náklady i další rozvojový krok na jednom místě.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9ABA950-495C-4E4F-BDB7-6AE50C557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066800"/>
            <a:ext cx="238125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1B1229"/>
          </a:solidFill>
          <a:ln xmlns:a="http://schemas.openxmlformats.org/drawingml/2006/main" w="9525">
            <a:solidFill>
              <a:srgbClr val="9146F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18AC62-3238-41E1-9877-DCE7E03F4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181100"/>
            <a:ext cx="2038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B46CFF"/>
                </a:solidFill>
              </a:defRPr>
            </a:pPr>
            <a:r>
              <a:rPr sz="825" b="1">
                <a:solidFill>
                  <a:srgbClr val="B46CFF"/>
                </a:solidFill>
              </a:rPr>
              <a:t>FIKTIVNÍ UKÁZKOVÝ PROFIL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83211AE-B326-4BD7-B96D-4D6F2112E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38375"/>
            <a:ext cx="6667500" cy="3810000"/>
          </a:xfrm>
          <a:prstGeom xmlns:a="http://schemas.openxmlformats.org/drawingml/2006/main" prst="roundRect">
            <a:avLst>
              <a:gd name="adj" fmla="val 3000"/>
            </a:avLst>
          </a:prstGeom>
          <a:solidFill xmlns:a="http://schemas.openxmlformats.org/drawingml/2006/main">
            <a:srgbClr val="15101E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2C7467-ACC6-4BD3-841E-67C588AB5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505075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229"/>
          </a:solidFill>
          <a:ln xmlns:a="http://schemas.openxmlformats.org/drawingml/2006/main" w="19050">
            <a:solidFill>
              <a:srgbClr val="9146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E752B79-7ADE-468B-8063-B91A6D94B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705100"/>
            <a:ext cx="838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B46CFF"/>
                </a:solidFill>
              </a:defRPr>
            </a:pPr>
            <a:r>
              <a:rPr sz="2250" b="1">
                <a:solidFill>
                  <a:srgbClr val="B46CFF"/>
                </a:solidFill>
              </a:rPr>
              <a:t>17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AC309C-5CD3-4DDA-B5F8-D5D616EBA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543175"/>
            <a:ext cx="33813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7F5FA"/>
                </a:solidFill>
              </a:defRPr>
            </a:pPr>
            <a:r>
              <a:rPr sz="2025" b="1">
                <a:solidFill>
                  <a:srgbClr val="F7F5FA"/>
                </a:solidFill>
              </a:rPr>
              <a:t>JAKUB PROCHÁZKA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4734D82-86CA-40DA-9B77-5A6702F09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9718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9A1B4"/>
                </a:solidFill>
              </a:defRPr>
            </a:pPr>
            <a:r>
              <a:rPr sz="1125" b="0">
                <a:solidFill>
                  <a:srgbClr val="A9A1B4"/>
                </a:solidFill>
              </a:rPr>
              <a:t>22 let  ·  ST / RW  ·  pravá noha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713654-C74F-4495-8E39-47278303B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48325" y="2571750"/>
            <a:ext cx="13335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2372F"/>
          </a:solidFill>
          <a:ln xmlns:a="http://schemas.openxmlformats.org/drawingml/2006/main" w="9525">
            <a:solidFill>
              <a:srgbClr val="5FE1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DACF059-4F3F-45EB-8D74-89CC29AE1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2667000"/>
            <a:ext cx="1104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5FE1C6"/>
                </a:solidFill>
              </a:defRPr>
            </a:pPr>
            <a:r>
              <a:rPr sz="750" b="1">
                <a:solidFill>
                  <a:srgbClr val="5FE1C6"/>
                </a:solidFill>
              </a:rPr>
              <a:t>AKTIVNÍ PROFIL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07FAD35-CF23-4EC6-9221-C88CCE77B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524250"/>
            <a:ext cx="6057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92A4556-B176-4946-BBAA-F627DE746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810000"/>
            <a:ext cx="1952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756D80"/>
                </a:solidFill>
              </a:defRPr>
            </a:pPr>
            <a:r>
              <a:rPr sz="675" b="1">
                <a:solidFill>
                  <a:srgbClr val="756D80"/>
                </a:solidFill>
              </a:rPr>
              <a:t>KLUB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7938125-BBB6-4DE2-AA7F-1B5E39035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19550"/>
            <a:ext cx="2047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7F5FA"/>
                </a:solidFill>
              </a:defRPr>
            </a:pPr>
            <a:r>
              <a:rPr sz="1275" b="1">
                <a:solidFill>
                  <a:srgbClr val="F7F5FA"/>
                </a:solidFill>
              </a:rPr>
              <a:t>FC Orion Praha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8B2BA81-3FC2-4DA2-8A9C-76AA24D96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438650"/>
            <a:ext cx="1952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756D80"/>
                </a:solidFill>
              </a:defRPr>
            </a:pPr>
            <a:r>
              <a:rPr sz="675" b="1">
                <a:solidFill>
                  <a:srgbClr val="756D80"/>
                </a:solidFill>
              </a:rPr>
              <a:t>SMLOUVA DO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D30DAF8-B5D4-475C-B9D2-02F2F4D26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48200"/>
            <a:ext cx="2047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7F5FA"/>
                </a:solidFill>
              </a:defRPr>
            </a:pPr>
            <a:r>
              <a:rPr sz="1275" b="1">
                <a:solidFill>
                  <a:srgbClr val="F7F5FA"/>
                </a:solidFill>
              </a:rPr>
              <a:t>30. 6. 2028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BA46260-CEA5-4030-880B-7627465BB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067300"/>
            <a:ext cx="19526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756D80"/>
                </a:solidFill>
              </a:defRPr>
            </a:pPr>
            <a:r>
              <a:rPr sz="675" b="1">
                <a:solidFill>
                  <a:srgbClr val="756D80"/>
                </a:solidFill>
              </a:rPr>
              <a:t>AKTIVNÍ INDEX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28496EE-DE03-4446-B158-A5E66E0F9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76850"/>
            <a:ext cx="2047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FE1C6"/>
                </a:solidFill>
              </a:defRPr>
            </a:pPr>
            <a:r>
              <a:rPr sz="1275" b="1">
                <a:solidFill>
                  <a:srgbClr val="5FE1C6"/>
                </a:solidFill>
              </a:rPr>
              <a:t>82 / 100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9F40E9B-8E9E-4106-9043-AF96D7B77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3781425"/>
            <a:ext cx="952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38768D1-F9F0-4C92-8063-0A0051F35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781425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56D80"/>
                </a:solidFill>
              </a:defRPr>
            </a:pPr>
            <a:r>
              <a:rPr sz="750" b="1">
                <a:solidFill>
                  <a:srgbClr val="756D80"/>
                </a:solidFill>
              </a:rPr>
              <a:t>MEZIROČNÍ VÝVOJ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4C140CB-44DF-46DC-AAE0-518346DB7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3829050"/>
            <a:ext cx="1143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56D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2D38075-E808-48E5-893A-B8FD27722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781425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A9A1B4"/>
                </a:solidFill>
              </a:defRPr>
            </a:pPr>
            <a:r>
              <a:rPr sz="675" b="0">
                <a:solidFill>
                  <a:srgbClr val="A9A1B4"/>
                </a:solidFill>
              </a:rPr>
              <a:t>2025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F0BA061-5FFF-4106-B080-63F613E23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10000"/>
            <a:ext cx="114300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9146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DB0B557-F6D5-489D-84C0-FC7AA3035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781425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F7F5FA"/>
                </a:solidFill>
              </a:defRPr>
            </a:pPr>
            <a:r>
              <a:rPr sz="675" b="1">
                <a:solidFill>
                  <a:srgbClr val="F7F5FA"/>
                </a:solidFill>
              </a:rPr>
              <a:t>2026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72D08AA-D8B9-4631-849C-F9F97BC71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24325"/>
            <a:ext cx="838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7F5FA"/>
                </a:solidFill>
              </a:defRPr>
            </a:pPr>
            <a:r>
              <a:rPr sz="750" b="1">
                <a:solidFill>
                  <a:srgbClr val="F7F5FA"/>
                </a:solidFill>
              </a:rPr>
              <a:t>NÁKLADY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E678DA0-3E35-4826-AA31-447A65DDC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143375"/>
            <a:ext cx="1123950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56D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A9EBEE4-A7FC-48AC-827C-219D62AB5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410527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A9A1B4"/>
                </a:solidFill>
              </a:defRPr>
            </a:pPr>
            <a:r>
              <a:rPr sz="675" b="0">
                <a:solidFill>
                  <a:srgbClr val="A9A1B4"/>
                </a:solidFill>
              </a:rPr>
              <a:t>210 tis.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BD840C1-8435-40C6-8D53-739E9B337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333875"/>
            <a:ext cx="990600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5D6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A235FA9-9486-464E-AD67-635F8C548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42862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F7F5FA"/>
                </a:solidFill>
              </a:defRPr>
            </a:pPr>
            <a:r>
              <a:rPr sz="750" b="1">
                <a:solidFill>
                  <a:srgbClr val="F7F5FA"/>
                </a:solidFill>
              </a:rPr>
              <a:t>186 tis.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AB69AE3-A9B5-4884-ABBE-0D2676D37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238625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45D6CF"/>
                </a:solidFill>
              </a:defRPr>
            </a:pPr>
            <a:r>
              <a:rPr sz="675" b="1">
                <a:solidFill>
                  <a:srgbClr val="45D6CF"/>
                </a:solidFill>
              </a:rPr>
              <a:t>−11 %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291E866-9614-4265-B22D-2A09582D7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667250"/>
            <a:ext cx="838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7F5FA"/>
                </a:solidFill>
              </a:defRPr>
            </a:pPr>
            <a:r>
              <a:rPr sz="750" b="1">
                <a:solidFill>
                  <a:srgbClr val="F7F5FA"/>
                </a:solidFill>
              </a:rPr>
              <a:t>HODNOTA*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A5B6E3F-07F2-4A08-9E90-0B522A454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686300"/>
            <a:ext cx="876300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56D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D9FAF04-1343-4776-920B-0A1F7CF1F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4648200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A9A1B4"/>
                </a:solidFill>
              </a:defRPr>
            </a:pPr>
            <a:r>
              <a:rPr sz="675" b="0">
                <a:solidFill>
                  <a:srgbClr val="A9A1B4"/>
                </a:solidFill>
              </a:rPr>
              <a:t>€ 0,9 m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74CBFB7-9540-483C-A2BE-DC477E28D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876800"/>
            <a:ext cx="1181100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46C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8532D33-4999-4A67-8C48-DB37ADAFA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4829175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F7F5FA"/>
                </a:solidFill>
              </a:defRPr>
            </a:pPr>
            <a:r>
              <a:rPr sz="750" b="1">
                <a:solidFill>
                  <a:srgbClr val="F7F5FA"/>
                </a:solidFill>
              </a:rPr>
              <a:t>€ 1,2 m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9270F10-005A-4D37-A1EC-A8469E2BB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781550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B46CFF"/>
                </a:solidFill>
              </a:defRPr>
            </a:pPr>
            <a:r>
              <a:rPr sz="675" b="1">
                <a:solidFill>
                  <a:srgbClr val="B46CFF"/>
                </a:solidFill>
              </a:rPr>
              <a:t>+33 %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9DC120A-6AD5-4966-9E25-8A8324A24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5210175"/>
            <a:ext cx="838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7F5FA"/>
                </a:solidFill>
              </a:defRPr>
            </a:pPr>
            <a:r>
              <a:rPr sz="750" b="1">
                <a:solidFill>
                  <a:srgbClr val="F7F5FA"/>
                </a:solidFill>
              </a:rPr>
              <a:t>VYTÍŽENÍ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AD775AD-E1F9-4AD7-BC7F-C862C5F7C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229225"/>
            <a:ext cx="971550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56D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F06E42A-DD97-4766-A518-E06237FFE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51911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0">
                <a:solidFill>
                  <a:srgbClr val="A9A1B4"/>
                </a:solidFill>
              </a:defRPr>
            </a:pPr>
            <a:r>
              <a:rPr sz="675" b="0">
                <a:solidFill>
                  <a:srgbClr val="A9A1B4"/>
                </a:solidFill>
              </a:rPr>
              <a:t>64 %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E2257A5-0FD1-4515-A653-0F3F1BD8A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419725"/>
            <a:ext cx="1181100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FE1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7E3BEAF-8BBE-4D53-8878-414C96947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537210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F7F5FA"/>
                </a:solidFill>
              </a:defRPr>
            </a:pPr>
            <a:r>
              <a:rPr sz="750" b="1">
                <a:solidFill>
                  <a:srgbClr val="F7F5FA"/>
                </a:solidFill>
              </a:rPr>
              <a:t>78 %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F6429F27-5891-499C-8F5C-D35E859CE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5324475"/>
            <a:ext cx="590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5FE1C6"/>
                </a:solidFill>
              </a:defRPr>
            </a:pPr>
            <a:r>
              <a:rPr sz="675" b="1">
                <a:solidFill>
                  <a:srgbClr val="5FE1C6"/>
                </a:solidFill>
              </a:rPr>
              <a:t>+14 b.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94993C1-2F14-40E2-A11F-58A748410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5791200"/>
            <a:ext cx="33337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756D80"/>
                </a:solidFill>
              </a:defRPr>
            </a:pPr>
            <a:r>
              <a:rPr sz="600" b="0">
                <a:solidFill>
                  <a:srgbClr val="756D80"/>
                </a:solidFill>
              </a:rPr>
              <a:t>* Modelová hodnota. Všechny údaje na snímku jsou fiktivní.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4AD5912-0FEC-438B-BB8F-ABB157F2C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238375"/>
            <a:ext cx="4000500" cy="3810000"/>
          </a:xfrm>
          <a:prstGeom xmlns:a="http://schemas.openxmlformats.org/drawingml/2006/main" prst="roundRect">
            <a:avLst>
              <a:gd name="adj" fmla="val 3000"/>
            </a:avLst>
          </a:prstGeom>
          <a:solidFill xmlns:a="http://schemas.openxmlformats.org/drawingml/2006/main">
            <a:srgbClr val="1B1229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3E5DCB98-9B0D-4462-964F-C770DBA7D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543175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46CFF"/>
                </a:solidFill>
              </a:defRPr>
            </a:pPr>
            <a:r>
              <a:rPr sz="900" b="1">
                <a:solidFill>
                  <a:srgbClr val="B46CFF"/>
                </a:solidFill>
              </a:rPr>
              <a:t>NADCHÁZEJÍCÍ PROGRAM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750BEF3-6C3A-4463-8152-8C356B7A2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876550"/>
            <a:ext cx="3190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7F5FA"/>
                </a:solidFill>
              </a:defRPr>
            </a:pPr>
            <a:r>
              <a:rPr sz="2025" b="1">
                <a:solidFill>
                  <a:srgbClr val="F7F5FA"/>
                </a:solidFill>
              </a:rPr>
              <a:t>Co hráče čeká.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55266470-EB0A-446D-82B0-756A0B1A9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476625"/>
            <a:ext cx="4953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100A18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0DA04DA-A7DD-410D-909F-86FBDAF8F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543300"/>
            <a:ext cx="381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7F5FA"/>
                </a:solidFill>
              </a:defRPr>
            </a:pPr>
            <a:r>
              <a:rPr sz="825" b="1">
                <a:solidFill>
                  <a:srgbClr val="F7F5FA"/>
                </a:solidFill>
              </a:rPr>
              <a:t>22. 8.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262BCC8E-D48E-46AC-B5F2-F963D17AA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714750"/>
            <a:ext cx="381000" cy="104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45D6CF"/>
                </a:solidFill>
              </a:defRPr>
            </a:pPr>
            <a:r>
              <a:rPr sz="600" b="1">
                <a:solidFill>
                  <a:srgbClr val="45D6CF"/>
                </a:solidFill>
              </a:rPr>
              <a:t>PÁ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1F574D9E-E97C-4928-8723-B80DB34A7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486150"/>
            <a:ext cx="10668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45D6CF"/>
                </a:solidFill>
              </a:defRPr>
            </a:pPr>
            <a:r>
              <a:rPr sz="750" b="1">
                <a:solidFill>
                  <a:srgbClr val="45D6CF"/>
                </a:solidFill>
              </a:rPr>
              <a:t>TRÉNINK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AC83F1D0-5C8B-40D2-8B33-DDB424D24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486150"/>
            <a:ext cx="762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7F5FA"/>
                </a:solidFill>
              </a:defRPr>
            </a:pPr>
            <a:r>
              <a:rPr sz="825" b="1">
                <a:solidFill>
                  <a:srgbClr val="F7F5FA"/>
                </a:solidFill>
              </a:rPr>
              <a:t>10:00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A9A7A868-AA02-46C7-B806-1A5302701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695700"/>
            <a:ext cx="2571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A9A1B4"/>
                </a:solidFill>
              </a:defRPr>
            </a:pPr>
            <a:r>
              <a:rPr sz="825" b="0">
                <a:solidFill>
                  <a:srgbClr val="A9A1B4"/>
                </a:solidFill>
              </a:rPr>
              <a:t>Tréninkové centrum Orion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21FD92B6-449A-42A5-B564-FF028506E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952875"/>
            <a:ext cx="333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66EEB37C-2440-4661-BBBB-076FB283B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038600"/>
            <a:ext cx="4953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100A18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1591946A-F90A-41A5-9518-C2D76C5B7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105275"/>
            <a:ext cx="381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7F5FA"/>
                </a:solidFill>
              </a:defRPr>
            </a:pPr>
            <a:r>
              <a:rPr sz="825" b="1">
                <a:solidFill>
                  <a:srgbClr val="F7F5FA"/>
                </a:solidFill>
              </a:rPr>
              <a:t>23. 8.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6AF44B01-042E-4563-A752-009C28831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276725"/>
            <a:ext cx="381000" cy="104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B46CFF"/>
                </a:solidFill>
              </a:defRPr>
            </a:pPr>
            <a:r>
              <a:rPr sz="600" b="1">
                <a:solidFill>
                  <a:srgbClr val="B46CFF"/>
                </a:solidFill>
              </a:rPr>
              <a:t>SO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743BD886-1B65-4E7C-8CBE-5461F7C7C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048125"/>
            <a:ext cx="10668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46CFF"/>
                </a:solidFill>
              </a:defRPr>
            </a:pPr>
            <a:r>
              <a:rPr sz="750" b="1">
                <a:solidFill>
                  <a:srgbClr val="B46CFF"/>
                </a:solidFill>
              </a:rPr>
              <a:t>POSILOVNA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F292055F-4900-4403-BBD8-D14AE497A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4048125"/>
            <a:ext cx="762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7F5FA"/>
                </a:solidFill>
              </a:defRPr>
            </a:pPr>
            <a:r>
              <a:rPr sz="825" b="1">
                <a:solidFill>
                  <a:srgbClr val="F7F5FA"/>
                </a:solidFill>
              </a:rPr>
              <a:t>09:30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C94E6201-E304-456C-851E-F2FFA89F2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257675"/>
            <a:ext cx="2571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A9A1B4"/>
                </a:solidFill>
              </a:defRPr>
            </a:pPr>
            <a:r>
              <a:rPr sz="825" b="0">
                <a:solidFill>
                  <a:srgbClr val="A9A1B4"/>
                </a:solidFill>
              </a:rPr>
              <a:t>Performance Lab Praha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AF11E256-4551-4623-885F-FD57A1813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514850"/>
            <a:ext cx="333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6866EAC6-EE7B-4D60-AC94-4CAF5C7FB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600575"/>
            <a:ext cx="4953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100A18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5CBE22FC-20DA-4044-B562-1503147DB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667250"/>
            <a:ext cx="381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7F5FA"/>
                </a:solidFill>
              </a:defRPr>
            </a:pPr>
            <a:r>
              <a:rPr sz="825" b="1">
                <a:solidFill>
                  <a:srgbClr val="F7F5FA"/>
                </a:solidFill>
              </a:rPr>
              <a:t>25. 8.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3FE530E9-F67C-400D-925A-5F5F0AD32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838700"/>
            <a:ext cx="381000" cy="104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5FE1C6"/>
                </a:solidFill>
              </a:defRPr>
            </a:pPr>
            <a:r>
              <a:rPr sz="600" b="1">
                <a:solidFill>
                  <a:srgbClr val="5FE1C6"/>
                </a:solidFill>
              </a:rPr>
              <a:t>PO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85880FF2-10AA-42E0-AF9E-1ABE854A5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610100"/>
            <a:ext cx="10668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5FE1C6"/>
                </a:solidFill>
              </a:defRPr>
            </a:pPr>
            <a:r>
              <a:rPr sz="750" b="1">
                <a:solidFill>
                  <a:srgbClr val="5FE1C6"/>
                </a:solidFill>
              </a:rPr>
              <a:t>FYZIOTERAPIE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2B095794-88D0-4DA9-A766-1F269C933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4610100"/>
            <a:ext cx="762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7F5FA"/>
                </a:solidFill>
              </a:defRPr>
            </a:pPr>
            <a:r>
              <a:rPr sz="825" b="1">
                <a:solidFill>
                  <a:srgbClr val="F7F5FA"/>
                </a:solidFill>
              </a:rPr>
              <a:t>14:00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2F72274F-E388-4732-900C-AE317D615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819650"/>
            <a:ext cx="2571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A9A1B4"/>
                </a:solidFill>
              </a:defRPr>
            </a:pPr>
            <a:r>
              <a:rPr sz="825" b="0">
                <a:solidFill>
                  <a:srgbClr val="A9A1B4"/>
                </a:solidFill>
              </a:rPr>
              <a:t>Sport Clinic Letná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A2987041-165E-499D-AF21-CDC92162C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5076825"/>
            <a:ext cx="333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6B5B5380-F927-4614-B5BB-D6738C9E6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5162550"/>
            <a:ext cx="4953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100A18"/>
          </a:solidFill>
          <a:ln xmlns:a="http://schemas.openxmlformats.org/drawingml/2006/main" w="9525">
            <a:solidFill>
              <a:srgbClr val="342A42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20028C47-5395-4A39-90B8-6E0257388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5229225"/>
            <a:ext cx="381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7F5FA"/>
                </a:solidFill>
              </a:defRPr>
            </a:pPr>
            <a:r>
              <a:rPr sz="825" b="1">
                <a:solidFill>
                  <a:srgbClr val="F7F5FA"/>
                </a:solidFill>
              </a:rPr>
              <a:t>27. 8.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D2E454E4-096C-4FC2-92C5-6C06A7C29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5400675"/>
            <a:ext cx="381000" cy="104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9146FF"/>
                </a:solidFill>
              </a:defRPr>
            </a:pPr>
            <a:r>
              <a:rPr sz="600" b="1">
                <a:solidFill>
                  <a:srgbClr val="9146FF"/>
                </a:solidFill>
              </a:rPr>
              <a:t>ST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AAFECA48-C6DE-4D7B-B152-6B203DF74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5172075"/>
            <a:ext cx="10668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9146FF"/>
                </a:solidFill>
              </a:defRPr>
            </a:pPr>
            <a:r>
              <a:rPr sz="750" b="1">
                <a:solidFill>
                  <a:srgbClr val="9146FF"/>
                </a:solidFill>
              </a:rPr>
              <a:t>ZÁPAS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66AC3407-7FA2-4501-A92A-22F8B3085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5172075"/>
            <a:ext cx="762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7F5FA"/>
                </a:solidFill>
              </a:defRPr>
            </a:pPr>
            <a:r>
              <a:rPr sz="825" b="1">
                <a:solidFill>
                  <a:srgbClr val="F7F5FA"/>
                </a:solidFill>
              </a:rPr>
              <a:t>18:00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0724F0BF-EDAA-4CE5-BDB3-6948202F1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5381625"/>
            <a:ext cx="2571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A9A1B4"/>
                </a:solidFill>
              </a:defRPr>
            </a:pPr>
            <a:r>
              <a:rPr sz="825" b="0">
                <a:solidFill>
                  <a:srgbClr val="A9A1B4"/>
                </a:solidFill>
              </a:rPr>
              <a:t>Stadion U Parku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E0900B8C-70F9-4B8D-961D-9B6A955DD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5791200"/>
            <a:ext cx="33337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756D80"/>
                </a:solidFill>
              </a:defRPr>
            </a:pPr>
            <a:r>
              <a:rPr sz="600" b="0">
                <a:solidFill>
                  <a:srgbClr val="756D80"/>
                </a:solidFill>
              </a:rPr>
              <a:t>Časy a místa jsou součástí fiktivního ukázkového profilu.</a:t>
            </a:r>
          </a:p>
        </p:txBody>
      </p:sp>
    </p:spTree>
    <p:extLst>
      <p:ext uri="{BB962C8B-B14F-4D97-AF65-F5344CB8AC3E}">
        <p14:creationId xmlns:p14="http://schemas.microsoft.com/office/powerpoint/2010/main" val="8428654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07FC28E-FE63-482A-AD79-18A337A77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360° PROFIL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FF58BC-6DBA-4805-AD9D-494554063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335E25-49CA-4DB1-BC9D-26712C735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C3D4B41-7010-4A14-9810-8DE59327D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0e7427df614b4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190625"/>
            <a:ext cx="5905500" cy="4762500"/>
          </a:xfrm>
          <a:prstGeom xmlns:a="http://schemas.openxmlformats.org/drawingml/2006/main" prst="roundRect">
            <a:avLst>
              <a:gd name="adj" fmla="val 2400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05B2F2-8436-44CB-AB50-94A887F30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1190625"/>
            <a:ext cx="452437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Jeden profil drží celý kontext hráče.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7403A2C-9BA6-4B4A-9BF8-BDC762D65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181225"/>
            <a:ext cx="4286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Sportovní, provozní i smluvní informace se potkávají v aktuálním přehledu.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239EEC5-6A30-4981-ADEC-0A5A53B26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25755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45D6CF"/>
                </a:solidFill>
              </a:defRPr>
            </a:pPr>
            <a:r>
              <a:rPr sz="825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652941D-2207-42E5-8651-C11355EAF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3238500"/>
            <a:ext cx="3733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Klub, role a kalendář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7B122A-D28F-4D82-A466-7CDC67A06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82905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46CFF"/>
                </a:solidFill>
              </a:defRPr>
            </a:pPr>
            <a:r>
              <a:rPr sz="825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BC5AFE8-41FC-49CC-943E-9B7EEBF0F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3810000"/>
            <a:ext cx="3733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Zápasy, minuty a vytížení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1252DFA-16B8-4F64-B6B2-F871B4BE5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40055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45D6CF"/>
                </a:solidFill>
              </a:defRPr>
            </a:pPr>
            <a:r>
              <a:rPr sz="825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9B7F4F1-9A7B-4546-A398-D312D55EA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4381500"/>
            <a:ext cx="3924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Produktivita, zapojení a aktivní index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F3E736-22E8-4514-B3E0-69DAC3C9D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97205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46CFF"/>
                </a:solidFill>
              </a:defRPr>
            </a:pPr>
            <a:r>
              <a:rPr sz="825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3B32F6C-2D9C-4A7A-9433-5DE43D6CC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4953000"/>
            <a:ext cx="3829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Dokumenty, smlouvy a další krok</a:t>
            </a:r>
          </a:p>
        </p:txBody>
      </p:sp>
    </p:spTree>
    <p:extLst>
      <p:ext uri="{BB962C8B-B14F-4D97-AF65-F5344CB8AC3E}">
        <p14:creationId xmlns:p14="http://schemas.microsoft.com/office/powerpoint/2010/main" val="93319082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8E03A3A-ECBA-48A8-B85F-308FC725E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FORMA V ČASE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C986BF-6208-42B8-9E96-86706FFDB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45E25F-D0E6-4021-96CF-B52F0A709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DC8B5A0-8C99-45A9-AD94-98F5C1611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d7a9abc9e849e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34000" y="1095375"/>
            <a:ext cx="6191250" cy="4953000"/>
          </a:xfrm>
          <a:prstGeom xmlns:a="http://schemas.openxmlformats.org/drawingml/2006/main" prst="roundRect">
            <a:avLst>
              <a:gd name="adj" fmla="val 2308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4670B9-4899-4185-9EA4-657D1F735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4286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Forma a vytížení jsou vidět dřív, než se stanou problémem.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B954F3-C6BE-4F5F-A726-1BF08BB44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9555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Trend pomáhá odlišit krátkodobý výkyv od změny, která vyžaduje zásah.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E8FC7C-28F7-4024-9BE9-4DEAC418B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957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5D6CF"/>
                </a:solidFill>
              </a:defRPr>
            </a:pPr>
            <a:r>
              <a:rPr sz="1275" b="1">
                <a:solidFill>
                  <a:srgbClr val="45D6CF"/>
                </a:solidFill>
              </a:rPr>
              <a:t>VYTÍŽENÍ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31CAC7-AC6D-473B-99A2-5B8D6894F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61962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46CFF"/>
                </a:solidFill>
              </a:defRPr>
            </a:pPr>
            <a:r>
              <a:rPr sz="1275" b="1">
                <a:solidFill>
                  <a:srgbClr val="B46CFF"/>
                </a:solidFill>
              </a:rPr>
              <a:t>PRODUKTIVITA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21C2FB-EE4A-490D-BEF0-69B41220F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4350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5D6CF"/>
                </a:solidFill>
              </a:defRPr>
            </a:pPr>
            <a:r>
              <a:rPr sz="1275" b="1">
                <a:solidFill>
                  <a:srgbClr val="45D6CF"/>
                </a:solidFill>
              </a:rPr>
              <a:t>ZAPOJENÍ</a:t>
            </a:r>
          </a:p>
        </p:txBody>
      </p:sp>
    </p:spTree>
    <p:extLst>
      <p:ext uri="{BB962C8B-B14F-4D97-AF65-F5344CB8AC3E}">
        <p14:creationId xmlns:p14="http://schemas.microsoft.com/office/powerpoint/2010/main" val="46536259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32121E7-8BD5-4959-A3A4-E6736A94D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KAŽDODENNÍ KONTROLA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5491938-7750-4BAD-AB33-BCC3ADBE8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2B66EF-9B79-4C6C-A621-2C62BB292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C0F42D-6440-4425-BD35-1E7DA7B48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37598F-BD64-43A9-87F5-7A0ECE200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9239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Kalendář, smlouvy a náklady na jednom místě.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B99DF8-3939-4235-9392-9E1630EC0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Provozní pořádek uvolní prostor pro sportovní péči a jednání s kluby.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CBE9F7D-2344-4F47-BBFC-E392D35CE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90875"/>
            <a:ext cx="42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F46BD66-C9E1-4BA8-8A5D-66D7E423A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147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7F5FA"/>
                </a:solidFill>
              </a:defRPr>
            </a:pPr>
            <a:r>
              <a:rPr sz="2025" b="1">
                <a:solidFill>
                  <a:srgbClr val="F7F5FA"/>
                </a:solidFill>
              </a:rPr>
              <a:t>KALENDÁŘ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EC7AE7-0A0F-429F-B4BE-124ECE398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286250"/>
            <a:ext cx="290512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A1B4"/>
                </a:solidFill>
              </a:defRPr>
            </a:pPr>
            <a:r>
              <a:rPr sz="1350" b="0">
                <a:solidFill>
                  <a:srgbClr val="A9A1B4"/>
                </a:solidFill>
              </a:rPr>
              <a:t>Kde hráč nastupuje, trénuje a co ho čeká.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F6B798-2D03-4B08-89EF-24F83D730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143250"/>
            <a:ext cx="19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CAD1EA8-CD09-4C1F-967A-D0D0479E6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190875"/>
            <a:ext cx="42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8109D1-9EA3-4B1D-9837-4F2F7612C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7147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7F5FA"/>
                </a:solidFill>
              </a:defRPr>
            </a:pPr>
            <a:r>
              <a:rPr sz="2025" b="1">
                <a:solidFill>
                  <a:srgbClr val="F7F5FA"/>
                </a:solidFill>
              </a:rPr>
              <a:t>SMLOUVY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87E2D3-0D9E-4E24-956A-C138B7A4F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286250"/>
            <a:ext cx="290512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A1B4"/>
                </a:solidFill>
              </a:defRPr>
            </a:pPr>
            <a:r>
              <a:rPr sz="1350" b="0">
                <a:solidFill>
                  <a:srgbClr val="A9A1B4"/>
                </a:solidFill>
              </a:rPr>
              <a:t>Termíny, dokumenty a kroky plánovaných přestupů.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ADF06BA-03B0-4CB8-9818-BD37A0060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143250"/>
            <a:ext cx="19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F14C009-12A8-457F-A0CC-C8FF9EF8D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190875"/>
            <a:ext cx="42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46CFF"/>
                </a:solidFill>
              </a:defRPr>
            </a:pPr>
            <a:r>
              <a:rPr sz="1050" b="1">
                <a:solidFill>
                  <a:srgbClr val="B46CFF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0646BE-E4D4-4385-B3C9-DBF9F54EF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7147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7F5FA"/>
                </a:solidFill>
              </a:defRPr>
            </a:pPr>
            <a:r>
              <a:rPr sz="2025" b="1">
                <a:solidFill>
                  <a:srgbClr val="F7F5FA"/>
                </a:solidFill>
              </a:rPr>
              <a:t>NÁKLADY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879AB9B-8313-40E6-A2F8-EBB84A13C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0"/>
            <a:ext cx="290512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A1B4"/>
                </a:solidFill>
              </a:defRPr>
            </a:pPr>
            <a:r>
              <a:rPr sz="1350" b="0">
                <a:solidFill>
                  <a:srgbClr val="A9A1B4"/>
                </a:solidFill>
              </a:rPr>
              <a:t>Výdaje spojené se zastupováním v souvislostech.</a:t>
            </a:r>
          </a:p>
        </p:txBody>
      </p:sp>
    </p:spTree>
    <p:extLst>
      <p:ext uri="{BB962C8B-B14F-4D97-AF65-F5344CB8AC3E}">
        <p14:creationId xmlns:p14="http://schemas.microsoft.com/office/powerpoint/2010/main" val="201462826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D2E9851-B7B4-469B-902A-9EE879F2D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VČASNÝ SIGNÁL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FE91AC-25C9-47B6-B565-B5CB269F3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188D4A2-87C0-4110-941D-C5D30FA77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AB6B24-71B3-439F-9FB9-9DEC7EC1F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1C64B5-6293-440F-926F-79B848211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9144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Včasný signál je silnější než zpětné vysvětlení.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5A2DC2-1BB9-4B72-B550-AFBCE2E90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GAMEVIO pomáhá zachytit situace, které si zaslouží pozornost dřív, než ovlivní kariéru.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AFA06AC-199D-4927-A6A5-4C71DD26D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00375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45D6CF"/>
                </a:solidFill>
              </a:defRPr>
            </a:pPr>
            <a:r>
              <a:rPr sz="1725" b="1">
                <a:solidFill>
                  <a:srgbClr val="45D6CF"/>
                </a:solidFill>
              </a:rPr>
              <a:t>POKLES MINUT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DF0193E-EE02-4EC9-8CB1-ADFA5D7E3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57575"/>
            <a:ext cx="4762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A1B4"/>
                </a:solidFill>
              </a:defRPr>
            </a:pPr>
            <a:r>
              <a:rPr sz="1350" b="0">
                <a:solidFill>
                  <a:srgbClr val="A9A1B4"/>
                </a:solidFill>
              </a:rPr>
              <a:t>Hráč ztrácí roli v týmu.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7960F4-CF77-418E-AAAE-1371A68CF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000375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46CFF"/>
                </a:solidFill>
              </a:defRPr>
            </a:pPr>
            <a:r>
              <a:rPr sz="1725" b="1">
                <a:solidFill>
                  <a:srgbClr val="B46CFF"/>
                </a:solidFill>
              </a:rPr>
              <a:t>RŮST ZÁTĚŽE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8532167-B183-4857-9801-B07A62C5D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457575"/>
            <a:ext cx="4762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A1B4"/>
                </a:solidFill>
              </a:defRPr>
            </a:pPr>
            <a:r>
              <a:rPr sz="1350" b="0">
                <a:solidFill>
                  <a:srgbClr val="A9A1B4"/>
                </a:solidFill>
              </a:rPr>
              <a:t>Hrozí přetížení nebo ztráta kvality.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4C282BE-C850-480B-ACD4-722AC310A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333875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45D6CF"/>
                </a:solidFill>
              </a:defRPr>
            </a:pPr>
            <a:r>
              <a:rPr sz="1725" b="1">
                <a:solidFill>
                  <a:srgbClr val="45D6CF"/>
                </a:solidFill>
              </a:rPr>
              <a:t>ZMĚNA PRODUKTIVITY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9DA1267-AAF3-4ACD-96D3-61AC770D6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91075"/>
            <a:ext cx="4762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A1B4"/>
                </a:solidFill>
              </a:defRPr>
            </a:pPr>
            <a:r>
              <a:rPr sz="1350" b="0">
                <a:solidFill>
                  <a:srgbClr val="A9A1B4"/>
                </a:solidFill>
              </a:rPr>
              <a:t>Výsledek neodpovídá předchozímu trendu.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2DB494B-A23A-4C7C-BBCA-0B8368EF7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333875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B46CFF"/>
                </a:solidFill>
              </a:defRPr>
            </a:pPr>
            <a:r>
              <a:rPr sz="1725" b="1">
                <a:solidFill>
                  <a:srgbClr val="B46CFF"/>
                </a:solidFill>
              </a:rPr>
              <a:t>MIMO SOUTĚŽNÍ RYTMUS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D2DF0D0-5A4F-41D5-9A9B-82ADD3729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791075"/>
            <a:ext cx="4762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A1B4"/>
                </a:solidFill>
              </a:defRPr>
            </a:pPr>
            <a:r>
              <a:rPr sz="1350" b="0">
                <a:solidFill>
                  <a:srgbClr val="A9A1B4"/>
                </a:solidFill>
              </a:rPr>
              <a:t>Je čas aktivovat individuální plán.</a:t>
            </a:r>
          </a:p>
        </p:txBody>
      </p:sp>
    </p:spTree>
    <p:extLst>
      <p:ext uri="{BB962C8B-B14F-4D97-AF65-F5344CB8AC3E}">
        <p14:creationId xmlns:p14="http://schemas.microsoft.com/office/powerpoint/2010/main" val="57034714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60CF42B-8369-416C-94CF-12D29580F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PROPOJENÝ SYSTÉM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E21EB3-5B82-49EE-B40B-AEF229052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7B6B88-C5BB-4B0A-B22E-5C170F2C2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1E86B1-AD83-4814-BCE6-EBA5AB52E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dbd384783a4da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190625"/>
            <a:ext cx="4857750" cy="4762500"/>
          </a:xfrm>
          <a:prstGeom xmlns:a="http://schemas.openxmlformats.org/drawingml/2006/main" prst="roundRect">
            <a:avLst>
              <a:gd name="adj" fmla="val 2400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7CBF6A6-0DA8-432F-B3BB-43CA596A7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381125"/>
            <a:ext cx="2057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B46CFF"/>
                </a:solidFill>
              </a:defRPr>
            </a:pPr>
            <a:r>
              <a:rPr sz="2850" b="1">
                <a:solidFill>
                  <a:srgbClr val="B46CFF"/>
                </a:solidFill>
              </a:rPr>
              <a:t>GAMEVIO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E8FAF78-74BD-42EF-AFD0-1F1B07A84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381125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9146FF"/>
                </a:solidFill>
              </a:defRPr>
            </a:pPr>
            <a:r>
              <a:rPr sz="2850" b="1">
                <a:solidFill>
                  <a:srgbClr val="9146FF"/>
                </a:solidFill>
              </a:rPr>
              <a:t>×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60C6C9A-BC04-4C9A-A850-2966BC69A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1381125"/>
            <a:ext cx="2571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45D6CF"/>
                </a:solidFill>
              </a:defRPr>
            </a:pPr>
            <a:r>
              <a:rPr sz="2850" b="1">
                <a:solidFill>
                  <a:srgbClr val="45D6CF"/>
                </a:solidFill>
              </a:rPr>
              <a:t>INDIVIDUAL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5DB65A-EF52-4563-B975-D52AE4F3D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2333625"/>
            <a:ext cx="50958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7F5FA"/>
                </a:solidFill>
              </a:defRPr>
            </a:pPr>
            <a:r>
              <a:rPr sz="2625" b="1">
                <a:solidFill>
                  <a:srgbClr val="F7F5FA"/>
                </a:solidFill>
              </a:rPr>
              <a:t>Data ukážou potřebu. Trénink ji promění v konkrétní práci. Další zápasy změří výsledek.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061F02-E96E-4DB1-979E-DEF474002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352925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45D6CF"/>
                </a:solidFill>
              </a:defRPr>
            </a:pPr>
            <a:r>
              <a:rPr sz="825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92939E-12FD-4158-8B30-5718BD262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333875"/>
            <a:ext cx="4305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Identifikace herní situace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714720-8D57-4B4B-9579-582AD93BA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87680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46CFF"/>
                </a:solidFill>
              </a:defRPr>
            </a:pPr>
            <a:r>
              <a:rPr sz="825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0557B9E-9C0F-4758-9A6E-CF7C25F97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857750"/>
            <a:ext cx="4305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Individuální plán a provedení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5A2D37-8CB5-4290-8518-32F74E11E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400675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45D6CF"/>
                </a:solidFill>
              </a:defRPr>
            </a:pPr>
            <a:r>
              <a:rPr sz="825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8008D1F-AC43-4C69-960C-922CA49F1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5381625"/>
            <a:ext cx="4305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Kontrola přenosu do zápasu</a:t>
            </a:r>
          </a:p>
        </p:txBody>
      </p:sp>
    </p:spTree>
    <p:extLst>
      <p:ext uri="{BB962C8B-B14F-4D97-AF65-F5344CB8AC3E}">
        <p14:creationId xmlns:p14="http://schemas.microsoft.com/office/powerpoint/2010/main" val="126228698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A816CE-DF26-4A11-AE89-02211BC20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TRÉNINKOVÉ PLÁNY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C254804-5710-47E3-8664-958CBEA45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F30772-BE98-4D01-B418-BA4A7AF6A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19F54DA-883D-41D3-A69A-C746DE031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35d4e1e2ee4ab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72250" y="1000125"/>
            <a:ext cx="4953000" cy="4953000"/>
          </a:xfrm>
          <a:prstGeom xmlns:a="http://schemas.openxmlformats.org/drawingml/2006/main" prst="roundRect">
            <a:avLst>
              <a:gd name="adj" fmla="val 2308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7A438C-46A2-4BC5-8192-660376196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509587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Tréninkový plán chrání investici do hráče.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FCD9B1-A8F6-4FB7-8AFC-D4023190E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50958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Hráč bez smlouvy nebo mimo sezonu nemusí ztratit rytmus ani výkonnost.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4E6D47F-85B0-4F5F-9A8F-BB9B838CF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6230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45D6CF"/>
                </a:solidFill>
              </a:defRPr>
            </a:pPr>
            <a:r>
              <a:rPr sz="825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F49B1CA-0C5F-465D-A2EA-3C8252861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143250"/>
            <a:ext cx="4686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Optimální plán podle pozice a aktuálního stavu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10CA453-7DA7-44FF-93C3-D18AD9F1C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2905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46CFF"/>
                </a:solidFill>
              </a:defRPr>
            </a:pPr>
            <a:r>
              <a:rPr sz="825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35F2AB3-0FAD-4699-BF1C-4883587A3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810000"/>
            <a:ext cx="4686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Zázemí a vhodní tréninkoví partneři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9612F1-E003-46B5-992A-844D0178B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49580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45D6CF"/>
                </a:solidFill>
              </a:defRPr>
            </a:pPr>
            <a:r>
              <a:rPr sz="825" b="1">
                <a:solidFill>
                  <a:srgbClr val="45D6CF"/>
                </a:solidFill>
              </a:rPr>
              <a:t>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1E61F6F-1CA1-4BF9-B719-1EE7E14E9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476750"/>
            <a:ext cx="4686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Kontinuita výkonu během přechodného období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CC85BB-F594-4644-87BC-47FC4C07F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62550"/>
            <a:ext cx="19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46CFF"/>
                </a:solidFill>
              </a:defRPr>
            </a:pPr>
            <a:r>
              <a:rPr sz="825" b="1">
                <a:solidFill>
                  <a:srgbClr val="B46CFF"/>
                </a:solidFill>
              </a:rPr>
              <a:t>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4F1A905-5197-44D3-8ED8-7815BBFED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5143500"/>
            <a:ext cx="4686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F5FA"/>
                </a:solidFill>
              </a:defRPr>
            </a:pPr>
            <a:r>
              <a:rPr sz="1350" b="0">
                <a:solidFill>
                  <a:srgbClr val="F7F5FA"/>
                </a:solidFill>
              </a:rPr>
              <a:t>Měřitelný návrat do klubového režimu</a:t>
            </a:r>
          </a:p>
        </p:txBody>
      </p:sp>
    </p:spTree>
    <p:extLst>
      <p:ext uri="{BB962C8B-B14F-4D97-AF65-F5344CB8AC3E}">
        <p14:creationId xmlns:p14="http://schemas.microsoft.com/office/powerpoint/2010/main" val="127927177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F520ABE-4124-4596-BCE9-49C3C34E1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46CFF"/>
                </a:solidFill>
              </a:defRPr>
            </a:pPr>
            <a:r>
              <a:rPr sz="975" b="1">
                <a:solidFill>
                  <a:srgbClr val="B46CFF"/>
                </a:solidFill>
              </a:rPr>
              <a:t>REPORTING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6295D97-627C-4D67-B030-CC0CC816F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667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9A1B4"/>
                </a:solidFill>
              </a:defRPr>
            </a:pPr>
            <a:r>
              <a:rPr sz="975" b="1">
                <a:solidFill>
                  <a:srgbClr val="A9A1B4"/>
                </a:solidFill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1347A57-B60B-4C5E-B377-167BEAC63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2A42"/>
          </a:solidFill>
          <a:ln xmlns:a="http://schemas.openxmlformats.org/drawingml/2006/main" w="0">
            <a:solidFill>
              <a:srgbClr val="342A4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A2744E-85B7-468F-9648-D8FCF3AAE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9605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756D80"/>
                </a:solidFill>
              </a:defRPr>
            </a:pPr>
            <a:r>
              <a:rPr sz="900" b="0">
                <a:solidFill>
                  <a:srgbClr val="756D80"/>
                </a:solidFill>
              </a:rPr>
              <a:t>gamevio.pro  ·  info@gamevio.pro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EA2BF4-7C6D-4372-A940-62E59A4F4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9144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7F5FA"/>
                </a:solidFill>
              </a:defRPr>
            </a:pPr>
            <a:r>
              <a:rPr sz="3150" b="1">
                <a:solidFill>
                  <a:srgbClr val="F7F5FA"/>
                </a:solidFill>
              </a:rPr>
              <a:t>Profesionální report usnadní jednání s klubem.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F2C8EF-95E1-4DD8-9C43-A40D62B84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A1B4"/>
                </a:solidFill>
              </a:defRPr>
            </a:pPr>
            <a:r>
              <a:rPr sz="1500" b="0">
                <a:solidFill>
                  <a:srgbClr val="A9A1B4"/>
                </a:solidFill>
              </a:rPr>
              <a:t>Místo dojmu přináší agentura srozumitelný přehled výkonu, trendu a kontextu.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77CAA01-C0DF-4613-A285-2777D6A0B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43250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5D6CF"/>
                </a:solidFill>
              </a:defRPr>
            </a:pPr>
            <a:r>
              <a:rPr sz="2100" b="1">
                <a:solidFill>
                  <a:srgbClr val="45D6CF"/>
                </a:solidFill>
              </a:rPr>
              <a:t>VÝKON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A28FA3-DFC9-4435-AD30-297C3D796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667125"/>
            <a:ext cx="266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9A1B4"/>
                </a:solidFill>
              </a:defRPr>
            </a:pPr>
            <a:r>
              <a:rPr sz="1425" b="0">
                <a:solidFill>
                  <a:srgbClr val="A9A1B4"/>
                </a:solidFill>
              </a:rPr>
              <a:t>aktuální data ze zápasů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3F7C64-FAE5-4AF7-BBAC-B49CFD63E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143250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B46CFF"/>
                </a:solidFill>
              </a:defRPr>
            </a:pPr>
            <a:r>
              <a:rPr sz="2100" b="1">
                <a:solidFill>
                  <a:srgbClr val="B46CFF"/>
                </a:solidFill>
              </a:rPr>
              <a:t>TREND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48A015-3193-4578-86ED-CFFE7CBFF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667125"/>
            <a:ext cx="276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9A1B4"/>
                </a:solidFill>
              </a:defRPr>
            </a:pPr>
            <a:r>
              <a:rPr sz="1425" b="0">
                <a:solidFill>
                  <a:srgbClr val="A9A1B4"/>
                </a:solidFill>
              </a:rPr>
              <a:t>vývoj vytížení a produktivity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1B188DD-0B0D-4DA6-8621-D48DABD30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143250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45D6CF"/>
                </a:solidFill>
              </a:defRPr>
            </a:pPr>
            <a:r>
              <a:rPr sz="2100" b="1">
                <a:solidFill>
                  <a:srgbClr val="45D6CF"/>
                </a:solidFill>
              </a:rPr>
              <a:t>KONTEXT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CBFC75A-8522-4CC8-B66A-B6A9D8B71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67125"/>
            <a:ext cx="2667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9A1B4"/>
                </a:solidFill>
              </a:defRPr>
            </a:pPr>
            <a:r>
              <a:rPr sz="1425" b="0">
                <a:solidFill>
                  <a:srgbClr val="A9A1B4"/>
                </a:solidFill>
              </a:rPr>
              <a:t>role, konkurence a další krok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A43F3A7-DC7F-4404-9E90-3366CC046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143500"/>
            <a:ext cx="933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7F5FA"/>
                </a:solidFill>
              </a:defRPr>
            </a:pPr>
            <a:r>
              <a:rPr sz="2175" b="1">
                <a:solidFill>
                  <a:srgbClr val="F7F5FA"/>
                </a:solidFill>
              </a:rPr>
              <a:t>Lepší podklad pro prodloužení, hostování, přestup i individuální plán.</a:t>
            </a:r>
          </a:p>
        </p:txBody>
      </p:sp>
    </p:spTree>
    <p:extLst>
      <p:ext uri="{BB962C8B-B14F-4D97-AF65-F5344CB8AC3E}">
        <p14:creationId xmlns:p14="http://schemas.microsoft.com/office/powerpoint/2010/main" val="67637227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2026-08-21T15:02:21.9480000Z</dcterms:created>
  <dcterms:modified xsi:type="dcterms:W3CDTF">2026-08-21T15:02:21.9480000Z</dcterms:modified>
</coreProperties>
</file>