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8ca176a8fa04a09" /><Relationship Type="http://schemas.openxmlformats.org/officeDocument/2006/relationships/extended-properties" Target="/docProps/app.xml" Id="R63e9e4eb86e840f0" /><Relationship Type="http://schemas.openxmlformats.org/officeDocument/2006/relationships/officeDocument" Target="/ppt/presentation.xml" Id="R33796645c8c94a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a1be961d404c59"/>
  </p:sldMasterIdLst>
  <p:notesMasterIdLst>
    <p:notesMasterId xmlns:r="http://schemas.openxmlformats.org/officeDocument/2006/relationships" r:id="R5f1b58d1348c403f"/>
  </p:notesMasterIdLst>
  <p:sldIdLst>
    <p:sldId xmlns:r="http://schemas.openxmlformats.org/officeDocument/2006/relationships" id="256" r:id="R82e423fe03474b4f"/>
    <p:sldId xmlns:r="http://schemas.openxmlformats.org/officeDocument/2006/relationships" id="257" r:id="R4e3c1b24633d445e"/>
    <p:sldId xmlns:r="http://schemas.openxmlformats.org/officeDocument/2006/relationships" id="258" r:id="Ra815f1772b4a42b9"/>
    <p:sldId xmlns:r="http://schemas.openxmlformats.org/officeDocument/2006/relationships" id="259" r:id="Rf3b24aff3da143c8"/>
    <p:sldId xmlns:r="http://schemas.openxmlformats.org/officeDocument/2006/relationships" id="260" r:id="R1303fc4543ad45b5"/>
    <p:sldId xmlns:r="http://schemas.openxmlformats.org/officeDocument/2006/relationships" id="261" r:id="R1109f424bfec4cd6"/>
    <p:sldId xmlns:r="http://schemas.openxmlformats.org/officeDocument/2006/relationships" id="262" r:id="R691dc5453f8541de"/>
    <p:sldId xmlns:r="http://schemas.openxmlformats.org/officeDocument/2006/relationships" id="263" r:id="R703a6bae60854071"/>
    <p:sldId xmlns:r="http://schemas.openxmlformats.org/officeDocument/2006/relationships" id="264" r:id="R4d7bf77b72cd4199"/>
    <p:sldId xmlns:r="http://schemas.openxmlformats.org/officeDocument/2006/relationships" id="265" r:id="Ra1e0f32393884edd"/>
    <p:sldId xmlns:r="http://schemas.openxmlformats.org/officeDocument/2006/relationships" id="266" r:id="R1220d351b306492b"/>
    <p:sldId xmlns:r="http://schemas.openxmlformats.org/officeDocument/2006/relationships" id="267" r:id="R3d2527d9106545f7"/>
    <p:sldId xmlns:r="http://schemas.openxmlformats.org/officeDocument/2006/relationships" id="268" r:id="R653de08ba4514b5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e88e2e014444b91" /><Relationship Type="http://schemas.openxmlformats.org/officeDocument/2006/relationships/slideMaster" Target="/ppt/slideMasters/slideMaster1.xml" Id="Rd7a1be961d404c59" /><Relationship Type="http://schemas.openxmlformats.org/officeDocument/2006/relationships/notesMaster" Target="/ppt/notesMasters/notesMaster1.xml" Id="R5f1b58d1348c403f" /><Relationship Type="http://schemas.openxmlformats.org/officeDocument/2006/relationships/presProps" Target="/ppt/presProps.xml" Id="Rd2e41fb9d89d459c" /><Relationship Type="http://schemas.openxmlformats.org/officeDocument/2006/relationships/tableStyles" Target="/ppt/tableStyles.xml" Id="Re1b06dea2a134329" /><Relationship Type="http://schemas.openxmlformats.org/officeDocument/2006/relationships/slide" Target="/ppt/slides/slide1.xml" Id="R82e423fe03474b4f" /><Relationship Type="http://schemas.openxmlformats.org/officeDocument/2006/relationships/slide" Target="/ppt/slides/slide2.xml" Id="R4e3c1b24633d445e" /><Relationship Type="http://schemas.openxmlformats.org/officeDocument/2006/relationships/slide" Target="/ppt/slides/slide3.xml" Id="Ra815f1772b4a42b9" /><Relationship Type="http://schemas.openxmlformats.org/officeDocument/2006/relationships/slide" Target="/ppt/slides/slide4.xml" Id="Rf3b24aff3da143c8" /><Relationship Type="http://schemas.openxmlformats.org/officeDocument/2006/relationships/slide" Target="/ppt/slides/slide5.xml" Id="R1303fc4543ad45b5" /><Relationship Type="http://schemas.openxmlformats.org/officeDocument/2006/relationships/slide" Target="/ppt/slides/slide6.xml" Id="R1109f424bfec4cd6" /><Relationship Type="http://schemas.openxmlformats.org/officeDocument/2006/relationships/slide" Target="/ppt/slides/slide7.xml" Id="R691dc5453f8541de" /><Relationship Type="http://schemas.openxmlformats.org/officeDocument/2006/relationships/slide" Target="/ppt/slides/slide8.xml" Id="R703a6bae60854071" /><Relationship Type="http://schemas.openxmlformats.org/officeDocument/2006/relationships/slide" Target="/ppt/slides/slide9.xml" Id="R4d7bf77b72cd4199" /><Relationship Type="http://schemas.openxmlformats.org/officeDocument/2006/relationships/slide" Target="/ppt/slides/slide10.xml" Id="Ra1e0f32393884edd" /><Relationship Type="http://schemas.openxmlformats.org/officeDocument/2006/relationships/slide" Target="/ppt/slides/slide11.xml" Id="R1220d351b306492b" /><Relationship Type="http://schemas.openxmlformats.org/officeDocument/2006/relationships/slide" Target="/ppt/slides/slide12.xml" Id="R3d2527d9106545f7" /><Relationship Type="http://schemas.openxmlformats.org/officeDocument/2006/relationships/slide" Target="/ppt/slides/slide13.xml" Id="R653de08ba4514b5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04c02e3c8274ee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c43bfa758d2420c" /><Relationship Type="http://schemas.openxmlformats.org/officeDocument/2006/relationships/notesMaster" Target="/ppt/notesMasters/notesMaster1.xml" Id="R6c8defc12a4b4eb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86d9c9c29854dad" /><Relationship Type="http://schemas.openxmlformats.org/officeDocument/2006/relationships/notesMaster" Target="/ppt/notesMasters/notesMaster1.xml" Id="R88dbe88345234f82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ccb708b27294e00" /><Relationship Type="http://schemas.openxmlformats.org/officeDocument/2006/relationships/notesMaster" Target="/ppt/notesMasters/notesMaster1.xml" Id="R53462fc24a474c0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57914bb6d514fc8" /><Relationship Type="http://schemas.openxmlformats.org/officeDocument/2006/relationships/notesMaster" Target="/ppt/notesMasters/notesMaster1.xml" Id="R177f1eae7a7d4d8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d91b47fcef154890" /><Relationship Type="http://schemas.openxmlformats.org/officeDocument/2006/relationships/notesMaster" Target="/ppt/notesMasters/notesMaster1.xml" Id="R1bb843908bb0478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e947640299b4bd9" /><Relationship Type="http://schemas.openxmlformats.org/officeDocument/2006/relationships/notesMaster" Target="/ppt/notesMasters/notesMaster1.xml" Id="R1bdf9dae74b045f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3a47050b602476a" /><Relationship Type="http://schemas.openxmlformats.org/officeDocument/2006/relationships/notesMaster" Target="/ppt/notesMasters/notesMaster1.xml" Id="R20cf74d5a721472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ab453d4ae414d28" /><Relationship Type="http://schemas.openxmlformats.org/officeDocument/2006/relationships/notesMaster" Target="/ppt/notesMasters/notesMaster1.xml" Id="Rc083ec874e1549c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643a6b68e954426" /><Relationship Type="http://schemas.openxmlformats.org/officeDocument/2006/relationships/notesMaster" Target="/ppt/notesMasters/notesMaster1.xml" Id="R28655823e820429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b6589f05ff84d2d" /><Relationship Type="http://schemas.openxmlformats.org/officeDocument/2006/relationships/notesMaster" Target="/ppt/notesMasters/notesMaster1.xml" Id="R2088864e75c947e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382a18455ba4ad7" /><Relationship Type="http://schemas.openxmlformats.org/officeDocument/2006/relationships/notesMaster" Target="/ppt/notesMasters/notesMaster1.xml" Id="R2bc49c6e6375421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2e060685270476a" /><Relationship Type="http://schemas.openxmlformats.org/officeDocument/2006/relationships/notesMaster" Target="/ppt/notesMasters/notesMaster1.xml" Id="Re28e76f0ffd047d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c97118501f143c0" /><Relationship Type="http://schemas.openxmlformats.org/officeDocument/2006/relationships/notesMaster" Target="/ppt/notesMasters/notesMaster1.xml" Id="R4ca0e848df694b1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Otevřete kontrastem: klub nepotřebuje další kalendář, ale jeden provozní a výkonnostní systém.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GAMEVIO product materials and user-provided feature brief.</a:t>
            </a:r>
          </a:p>
          <a:p xmlns:a="http://schemas.openxmlformats.org/drawingml/2006/main">
            <a:r>
              <a:t>- Asset: public/media/gamevio-devices.png (GAMEVIO product screenshot).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 vedení je důležitá konzistence a návaznost. Nezahlcujte je detailními statistikami.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requirement: club organization across multiple teams.</a:t>
            </a:r>
          </a:p>
          <a:p xmlns:a="http://schemas.openxmlformats.org/drawingml/2006/main">
            <a:r>
              <a:t>- Benefits synthesized from the described GAMEVIO operating model.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Formulujte jako rozdíl v rozsahu řešení, ne jako absolutní soud o všech konkurentech.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Comparison based on the user-provided positioning: common attendance apps focus on operations, while GAMEVIO also covers performance and progress.</a:t>
            </a:r>
          </a:p>
          <a:p xmlns:a="http://schemas.openxmlformats.org/drawingml/2006/main">
            <a:r>
              <a:t>- No named competitor or audited market benchmark is claimed.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Uzavřete konkrétní výzvou: vyberte jeden tým a jeden zápas pro pilotní ukázku. Kontaktní údaje následují na samostatném slidu.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Asset: public/media/training-detail.jpg (user-provided football photograph).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Uzavřete osobně: stručně představte profesní přesah mezi coachingem, datovou analýzou, procesy a produktovým vývojem. Poté nabídněte konkrétní další krok.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professional description and contact: info@gamevio.pro, +420 601 096 995, gamevio.pro.</a:t>
            </a:r>
          </a:p>
          <a:p xmlns:a="http://schemas.openxmlformats.org/drawingml/2006/main">
            <a:r>
              <a:t>- Asset: public/og-face-v4.png (user-approved website hero portrait).</a:t>
            </a:r>
          </a:p>
          <a:p xmlns:a="http://schemas.openxmlformats.org/drawingml/2006/main">
            <a:r>
              <a:t>- https://www.uefa.com/</a:t>
            </a:r>
          </a:p>
          <a:p xmlns:a="http://schemas.openxmlformats.org/drawingml/2006/main">
            <a:r>
              <a:t>- https://www.fotbal.cz/facr/facr-predstavuje-novou-grafickou-identitu-a-modernizovane-logo/a14699</a:t>
            </a:r>
          </a:p>
          <a:p xmlns:a="http://schemas.openxmlformats.org/drawingml/2006/main">
            <a:r>
              <a:t>- https://barcainnovationhub.fcbarcelona.com/the-hub/</a:t>
            </a:r>
          </a:p>
          <a:p xmlns:a="http://schemas.openxmlformats.org/drawingml/2006/main">
            <a:r>
              <a:t>- The logos indicate qualifications or education context; they do not claim commercial partnership or endorsement.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Nezlehčujte docházku. Vysvětlete, že GAMEVIO na ní staví a přidává výkonnostní vrstvu.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feature brief and comparative positioning; no external market-share claim.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Zdůrazněte, že více týmů neznamená více izolovaných tabulek ani skupinových chatů.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requirement: multi-team club organization.</a:t>
            </a:r>
          </a:p>
          <a:p xmlns:a="http://schemas.openxmlformats.org/drawingml/2006/main">
            <a:r>
              <a:t>- Internal GAMEVIO site copy: teams, calendar, player management and roles.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Přeložte funkce do reality: trenér před tréninkem ví, kdo přijde a koho musí nahradit.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feature brief.</a:t>
            </a:r>
          </a:p>
          <a:p xmlns:a="http://schemas.openxmlformats.org/drawingml/2006/main">
            <a:r>
              <a:t>- Asset: public/media/training-field.jpg (user-provided training venue photograph).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Profil hráče je společný kontext pro trenéra, vedení klubu i hráče.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feature brief.</a:t>
            </a:r>
          </a:p>
          <a:p xmlns:a="http://schemas.openxmlformats.org/drawingml/2006/main">
            <a:r>
              <a:t>- Asset: public/media/gamevio-devices.png (GAMEVIO product screenshot).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Upozorněte, že příklady bodů jsou ilustrativní. Principem je jednotné hodnocení událostí.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requirement: live event tracking with statistics inspired by Opta Points.</a:t>
            </a:r>
          </a:p>
          <a:p xmlns:a="http://schemas.openxmlformats.org/drawingml/2006/main">
            <a:r>
              <a:t>- Illustrative event examples; not real match data.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Heat mapa není dekorace. Pomáhá trenérovi ověřit, zda hráč plní prostorovou roli.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feature brief.</a:t>
            </a:r>
          </a:p>
          <a:p xmlns:a="http://schemas.openxmlformats.org/drawingml/2006/main">
            <a:r>
              <a:t>- Asset: public/media/gamevio-heatmap.png (GAMEVIO heat map screenshot).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Tady vysvětlete význam metrik, nikoli technický výpočet. Trenér potřebuje trend a kontext.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feature brief.</a:t>
            </a:r>
          </a:p>
          <a:p xmlns:a="http://schemas.openxmlformats.org/drawingml/2006/main">
            <a:r>
              <a:t>- Asset: public/media/gamevio-charts.png (GAMEVIO performance charts screenshot).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Toto je sekce přímo pro trenéry. U každého bodu použijte krátký příklad z běžného týdne.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Benefits synthesized from user-provided GAMEVIO feature set and coaching workflow.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7d46f68ad4ad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fc006c3703b49c3" /><Relationship Type="http://schemas.openxmlformats.org/officeDocument/2006/relationships/slideLayout" Target="/ppt/slideLayouts/slideLayout1.xml" Id="Rbbb82db87f234d0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b82db87f234d0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6a0d65d854726" /><Relationship Type="http://schemas.openxmlformats.org/officeDocument/2006/relationships/image" Target="/ppt/media/image.png" Id="R88b66f7540a2427c" /><Relationship Type="http://schemas.openxmlformats.org/officeDocument/2006/relationships/notesSlide" Target="/ppt/notesSlides/notesSlide1.xml" Id="Ra6e5251342624e2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1f6d3ed464565" /><Relationship Type="http://schemas.openxmlformats.org/officeDocument/2006/relationships/notesSlide" Target="/ppt/notesSlides/notesSlide10.xml" Id="R06d68fc4943a4b3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67420ab264d98" /><Relationship Type="http://schemas.openxmlformats.org/officeDocument/2006/relationships/notesSlide" Target="/ppt/notesSlides/notesSlide11.xml" Id="R029411551235435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71f7f6bde4a75" /><Relationship Type="http://schemas.openxmlformats.org/officeDocument/2006/relationships/image" Target="/ppt/media/image2.jpeg" Id="Rf3f46db692b143f6" /><Relationship Type="http://schemas.openxmlformats.org/officeDocument/2006/relationships/notesSlide" Target="/ppt/notesSlides/notesSlide12.xml" Id="Rf36e07d9c7fd44ab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c244f458542f4" /><Relationship Type="http://schemas.openxmlformats.org/officeDocument/2006/relationships/image" Target="/ppt/media/image3.jpeg" Id="R74b21ad4b88d4083" /><Relationship Type="http://schemas.openxmlformats.org/officeDocument/2006/relationships/image" Target="/ppt/media/image5.png" Id="R447a5d4f30ff4702" /><Relationship Type="http://schemas.openxmlformats.org/officeDocument/2006/relationships/image" Target="/ppt/media/image6.png" Id="Rded068d0eeca4370" /><Relationship Type="http://schemas.openxmlformats.org/officeDocument/2006/relationships/image" Target="/ppt/media/image7.png" Id="Rc3aaf84a77d54d37" /><Relationship Type="http://schemas.openxmlformats.org/officeDocument/2006/relationships/notesSlide" Target="/ppt/notesSlides/notesSlide13.xml" Id="R1f719f46984e46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8ed21e43340ed" /><Relationship Type="http://schemas.openxmlformats.org/officeDocument/2006/relationships/notesSlide" Target="/ppt/notesSlides/notesSlide2.xml" Id="Rb4bcd19f402b4b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fadf9f8cd4f43" /><Relationship Type="http://schemas.openxmlformats.org/officeDocument/2006/relationships/notesSlide" Target="/ppt/notesSlides/notesSlide3.xml" Id="Re57a93b107b74d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191321f754f8c" /><Relationship Type="http://schemas.openxmlformats.org/officeDocument/2006/relationships/image" Target="/ppt/media/image.jpeg" Id="Rcc768d04600440a0" /><Relationship Type="http://schemas.openxmlformats.org/officeDocument/2006/relationships/notesSlide" Target="/ppt/notesSlides/notesSlide4.xml" Id="Re6ca5196299e44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e358864894c9d" /><Relationship Type="http://schemas.openxmlformats.org/officeDocument/2006/relationships/image" Target="/ppt/media/image2.png" Id="Rbf1ede641c9b4b7b" /><Relationship Type="http://schemas.openxmlformats.org/officeDocument/2006/relationships/notesSlide" Target="/ppt/notesSlides/notesSlide5.xml" Id="R1601857eaae64f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e8fb216514d47" /><Relationship Type="http://schemas.openxmlformats.org/officeDocument/2006/relationships/notesSlide" Target="/ppt/notesSlides/notesSlide6.xml" Id="Rdceca7fc480a41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120a2c8744d50" /><Relationship Type="http://schemas.openxmlformats.org/officeDocument/2006/relationships/image" Target="/ppt/media/image3.png" Id="R9b3c852bdd1c435f" /><Relationship Type="http://schemas.openxmlformats.org/officeDocument/2006/relationships/notesSlide" Target="/ppt/notesSlides/notesSlide7.xml" Id="R437497fbab99436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cb2313d7f4df9" /><Relationship Type="http://schemas.openxmlformats.org/officeDocument/2006/relationships/image" Target="/ppt/media/image4.png" Id="R6925b2cfe6464812" /><Relationship Type="http://schemas.openxmlformats.org/officeDocument/2006/relationships/notesSlide" Target="/ppt/notesSlides/notesSlide8.xml" Id="R6595215876b449a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6be39b6514c12" /><Relationship Type="http://schemas.openxmlformats.org/officeDocument/2006/relationships/notesSlide" Target="/ppt/notesSlides/notesSlide9.xml" Id="R428d997589be4b9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8b66f7540a2427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91250" y="666750"/>
            <a:ext cx="5429250" cy="5429250"/>
          </a:xfrm>
          <a:prstGeom xmlns:a="http://schemas.openxmlformats.org/drawingml/2006/main" prst="roundRect">
            <a:avLst>
              <a:gd name="adj" fmla="val 2105"/>
            </a:avLst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C3602AB-8266-4506-8280-2E82609AD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150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46CFF"/>
                </a:solidFill>
              </a:defRPr>
            </a:pPr>
            <a:r>
              <a:rPr sz="1125" b="1">
                <a:solidFill>
                  <a:srgbClr val="B46CFF"/>
                </a:solidFill>
              </a:rPr>
              <a:t>GAMEVIO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65974A2-90CD-4420-B8D4-3C984F3B4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533400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F7F5FA"/>
                </a:solidFill>
              </a:defRPr>
            </a:pPr>
            <a:r>
              <a:rPr sz="4650" b="1">
                <a:solidFill>
                  <a:srgbClr val="F7F5FA"/>
                </a:solidFill>
              </a:rPr>
              <a:t>GAMEVIO</a:t>
            </a:r>
          </a:p>
          <a:p xmlns:a="http://schemas.openxmlformats.org/drawingml/2006/main">
            <a:pPr algn="l">
              <a:defRPr sz="4650" b="1">
                <a:solidFill>
                  <a:srgbClr val="F7F5FA"/>
                </a:solidFill>
              </a:defRPr>
            </a:pPr>
            <a:r>
              <a:rPr sz="4650" b="1">
                <a:solidFill>
                  <a:srgbClr val="F7F5FA"/>
                </a:solidFill>
              </a:rPr>
              <a:t>pro kluby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B4A803E-D304-4FD7-AFF7-F260F98E2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76625"/>
            <a:ext cx="1619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45D6CF"/>
                </a:solidFill>
              </a:defRPr>
            </a:pPr>
            <a:r>
              <a:rPr sz="1650" b="1">
                <a:solidFill>
                  <a:srgbClr val="45D6CF"/>
                </a:solidFill>
              </a:rPr>
              <a:t>ORGANIZACE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FA7CB39-4820-4BC0-82ED-843CF902E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3476625"/>
            <a:ext cx="304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9146FF"/>
                </a:solidFill>
              </a:defRPr>
            </a:pPr>
            <a:r>
              <a:rPr sz="1650" b="1">
                <a:solidFill>
                  <a:srgbClr val="9146FF"/>
                </a:solidFill>
              </a:rPr>
              <a:t>×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B099F18-B65C-4A5A-A587-5D340F846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476625"/>
            <a:ext cx="10001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B46CFF"/>
                </a:solidFill>
              </a:defRPr>
            </a:pPr>
            <a:r>
              <a:rPr sz="1650" b="1">
                <a:solidFill>
                  <a:srgbClr val="B46CFF"/>
                </a:solidFill>
              </a:rPr>
              <a:t>VÝKON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2BE0467-8CF3-4D7E-A69B-4DC54E35E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81425" y="3476625"/>
            <a:ext cx="304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9146FF"/>
                </a:solidFill>
              </a:defRPr>
            </a:pPr>
            <a:r>
              <a:rPr sz="1650" b="1">
                <a:solidFill>
                  <a:srgbClr val="9146FF"/>
                </a:solidFill>
              </a:rPr>
              <a:t>×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3428428-C0CD-4FB0-9153-CD2C063E0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476625"/>
            <a:ext cx="1238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45D6CF"/>
                </a:solidFill>
              </a:defRPr>
            </a:pPr>
            <a:r>
              <a:rPr sz="1650" b="1">
                <a:solidFill>
                  <a:srgbClr val="45D6CF"/>
                </a:solidFill>
              </a:rPr>
              <a:t>PROGRES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E540AE6-7D01-4AF2-A98F-51B884689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0"/>
            <a:ext cx="500062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A9A1B4"/>
                </a:solidFill>
              </a:defRPr>
            </a:pPr>
            <a:r>
              <a:rPr sz="1575" b="0">
                <a:solidFill>
                  <a:srgbClr val="A9A1B4"/>
                </a:solidFill>
              </a:rPr>
              <a:t>Jeden systém pro každodenní chod klubu i rozhodování podle toho, co se skutečně děje na hřišti.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432647F-52C2-4906-A530-46F51F09E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15050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7F5FA"/>
                </a:solidFill>
              </a:defRPr>
            </a:pPr>
            <a:r>
              <a:rPr sz="1125" b="1">
                <a:solidFill>
                  <a:srgbClr val="F7F5FA"/>
                </a:solidFill>
              </a:rPr>
              <a:t>gamevio.pro</a:t>
            </a:r>
          </a:p>
        </p:txBody>
      </p:sp>
    </p:spTree>
    <p:extLst>
      <p:ext uri="{BB962C8B-B14F-4D97-AF65-F5344CB8AC3E}">
        <p14:creationId xmlns:p14="http://schemas.microsoft.com/office/powerpoint/2010/main" val="207375343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965D279-8875-4DC3-A546-75AE83BE7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PRO VEDENÍ KLUBU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4607080-AD14-45C2-B330-0188B6052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2EF506C-10C1-4D24-8108-C72B0C512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F7F31AC-9E44-4354-BD28-1D080DE8E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8FBE35F-8E21-4CF1-BB96-C9393F93F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8763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5FA"/>
                </a:solidFill>
              </a:defRPr>
            </a:pPr>
            <a:r>
              <a:rPr sz="3150" b="1">
                <a:solidFill>
                  <a:srgbClr val="F7F5FA"/>
                </a:solidFill>
              </a:rPr>
              <a:t>Vedení vidí progres napříč týmy.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A680F89-DEA8-4735-9E9A-57FFB3187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723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9A1B4"/>
                </a:solidFill>
              </a:defRPr>
            </a:pPr>
            <a:r>
              <a:rPr sz="1500" b="0">
                <a:solidFill>
                  <a:srgbClr val="A9A1B4"/>
                </a:solidFill>
              </a:rPr>
              <a:t>Jednotný systém vytváří kontinuitu od mládeže po A-tým a podklady pro sportovní rozhodování.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B2A07A4-5EF6-4FF9-9FAB-2BFD4EF01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43250"/>
            <a:ext cx="2571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7F5FA"/>
                </a:solidFill>
              </a:defRPr>
            </a:pPr>
            <a:r>
              <a:rPr sz="3600" b="1">
                <a:solidFill>
                  <a:srgbClr val="F7F5FA"/>
                </a:solidFill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5C9C0A0-0801-4416-B3EA-0DC471A2D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733800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5D6CF"/>
                </a:solidFill>
              </a:defRPr>
            </a:pPr>
            <a:r>
              <a:rPr sz="900" b="1">
                <a:solidFill>
                  <a:srgbClr val="45D6CF"/>
                </a:solidFill>
              </a:rPr>
              <a:t>STANDARD PRÁCE S DATY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8DCE52F-517D-4127-AC77-5A159F13F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143250"/>
            <a:ext cx="2571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7F5FA"/>
                </a:solidFill>
              </a:defRPr>
            </a:pPr>
            <a:r>
              <a:rPr sz="3600" b="1">
                <a:solidFill>
                  <a:srgbClr val="F7F5FA"/>
                </a:solidFill>
              </a:rPr>
              <a:t>360°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B82A644-7777-45BA-834E-18CBAB90E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733800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B46CFF"/>
                </a:solidFill>
              </a:defRPr>
            </a:pPr>
            <a:r>
              <a:rPr sz="900" b="1">
                <a:solidFill>
                  <a:srgbClr val="B46CFF"/>
                </a:solidFill>
              </a:rPr>
              <a:t>PŘEHLED O HRÁČI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C57D6C8-F82B-47FE-88B0-0DBDC4B06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3143250"/>
            <a:ext cx="2571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7F5FA"/>
                </a:solidFill>
              </a:defRPr>
            </a:pPr>
            <a:r>
              <a:rPr sz="3600" b="1">
                <a:solidFill>
                  <a:srgbClr val="F7F5FA"/>
                </a:solidFill>
              </a:rPr>
              <a:t>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F8701AA-93EE-4AB8-B0E0-96774E724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3733800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5D6CF"/>
                </a:solidFill>
              </a:defRPr>
            </a:pPr>
            <a:r>
              <a:rPr sz="900" b="1">
                <a:solidFill>
                  <a:srgbClr val="45D6CF"/>
                </a:solidFill>
              </a:rPr>
              <a:t>TÝMŮ V JEDNOM KLUBU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A3F00A4-C295-4E83-A206-A7DE53EFA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953000"/>
            <a:ext cx="9525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7F5FA"/>
                </a:solidFill>
              </a:defRPr>
            </a:pPr>
            <a:r>
              <a:rPr sz="2100" b="1">
                <a:solidFill>
                  <a:srgbClr val="F7F5FA"/>
                </a:solidFill>
              </a:rPr>
              <a:t>Výsledkem není více reportů. Výsledkem je rychlejší shoda na tom, co má klub udělat dál.</a:t>
            </a:r>
          </a:p>
        </p:txBody>
      </p:sp>
    </p:spTree>
    <p:extLst>
      <p:ext uri="{BB962C8B-B14F-4D97-AF65-F5344CB8AC3E}">
        <p14:creationId xmlns:p14="http://schemas.microsoft.com/office/powerpoint/2010/main" val="82430173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51B82041-D40C-4D31-9C4E-20E890AE5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ROZDÍL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F778806-764B-40DE-9CA3-84B321954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11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0C67629-A652-4DDC-8B89-CE17238CD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E69AA13-72B0-4E8D-895F-A4F957497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F48F624-E2F4-4A52-8CB5-C0FBF51F0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8763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5FA"/>
                </a:solidFill>
              </a:defRPr>
            </a:pPr>
            <a:r>
              <a:rPr sz="3150" b="1">
                <a:solidFill>
                  <a:srgbClr val="F7F5FA"/>
                </a:solidFill>
              </a:rPr>
              <a:t>GAMEVIO nekončí u docházky.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9EBF7A8-0C1F-4E9B-ADF3-90C298816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723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9A1B4"/>
                </a:solidFill>
              </a:defRPr>
            </a:pPr>
            <a:r>
              <a:rPr sz="1500" b="0">
                <a:solidFill>
                  <a:srgbClr val="A9A1B4"/>
                </a:solidFill>
              </a:rPr>
              <a:t>Spojuje provoz klubu s výkonnostní vrstvou, která dává akcím a zápasům smysl.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C3FC3AC-037B-47CE-B94B-24CB26A52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19375"/>
            <a:ext cx="533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9A1B4"/>
                </a:solidFill>
              </a:defRPr>
            </a:pPr>
            <a:r>
              <a:rPr sz="1050" b="1">
                <a:solidFill>
                  <a:srgbClr val="A9A1B4"/>
                </a:solidFill>
              </a:rPr>
              <a:t>FUNKCE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5107940-306F-4D1E-9A28-DFEB4C3BA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619375"/>
            <a:ext cx="2333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A9A1B4"/>
                </a:solidFill>
              </a:defRPr>
            </a:pPr>
            <a:r>
              <a:rPr sz="1050" b="1">
                <a:solidFill>
                  <a:srgbClr val="A9A1B4"/>
                </a:solidFill>
              </a:rPr>
              <a:t>BĚŽNÁ DOCHÁZKOVÁ APLIKACE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2CCDC40-F1EE-46AA-A313-D837472BE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2619375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45D6CF"/>
                </a:solidFill>
              </a:defRPr>
            </a:pPr>
            <a:r>
              <a:rPr sz="1050" b="1">
                <a:solidFill>
                  <a:srgbClr val="45D6CF"/>
                </a:solidFill>
              </a:rPr>
              <a:t>GAMEVIO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E31D8DA-7427-4A1C-B9A7-3C15EF214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067050"/>
            <a:ext cx="533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Docházka, kalendář, hlasování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2A122C3-4FB9-479B-B1CB-FA2E5344B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30670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A9A1B4"/>
                </a:solidFill>
              </a:defRPr>
            </a:pPr>
            <a:r>
              <a:rPr sz="1275" b="0">
                <a:solidFill>
                  <a:srgbClr val="A9A1B4"/>
                </a:solidFill>
              </a:rPr>
              <a:t>✓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6D53B7E-61DC-4AF5-816B-FC3EABF39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0670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45D6CF"/>
                </a:solidFill>
              </a:defRPr>
            </a:pPr>
            <a:r>
              <a:rPr sz="1575" b="1">
                <a:solidFill>
                  <a:srgbClr val="45D6CF"/>
                </a:solidFill>
              </a:rPr>
              <a:t>✓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F984B84-EEDB-4236-958C-15E0032A2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00425"/>
            <a:ext cx="10096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7F355FE-6135-472B-9719-CFC9F557E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86150"/>
            <a:ext cx="533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Více týmů v jednom klubu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1E25310-F93F-4BED-803C-72614A6F9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34861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A9A1B4"/>
                </a:solidFill>
              </a:defRPr>
            </a:pPr>
            <a:r>
              <a:rPr sz="1275" b="0">
                <a:solidFill>
                  <a:srgbClr val="A9A1B4"/>
                </a:solidFill>
              </a:rPr>
              <a:t>částečně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32940DF-4082-481F-900A-03C920387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4861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45D6CF"/>
                </a:solidFill>
              </a:defRPr>
            </a:pPr>
            <a:r>
              <a:rPr sz="1575" b="1">
                <a:solidFill>
                  <a:srgbClr val="45D6CF"/>
                </a:solidFill>
              </a:rPr>
              <a:t>✓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231459D-A629-4FC2-9C48-49473C8E4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819525"/>
            <a:ext cx="10096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62A0747-5D1A-421B-9700-62BFE1661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905250"/>
            <a:ext cx="533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Live zápasové události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CDF6291-7E54-49F7-A182-AAB3217C2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39052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756D80"/>
                </a:solidFill>
              </a:defRPr>
            </a:pPr>
            <a:r>
              <a:rPr sz="1275" b="0">
                <a:solidFill>
                  <a:srgbClr val="756D80"/>
                </a:solidFill>
              </a:rPr>
              <a:t>—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604B455-6E54-44A8-98AD-E24C6E3D3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9052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45D6CF"/>
                </a:solidFill>
              </a:defRPr>
            </a:pPr>
            <a:r>
              <a:rPr sz="1575" b="1">
                <a:solidFill>
                  <a:srgbClr val="45D6CF"/>
                </a:solidFill>
              </a:rPr>
              <a:t>✓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E7B0D9D-B326-4ACF-90B7-A12FDAF20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238625"/>
            <a:ext cx="10096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63B44D2-FAB3-47C6-A5CE-9E7DFCE5F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324350"/>
            <a:ext cx="533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Osobní a týmové statistiky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7ACA1F8-68B0-46E3-A885-F1EA8AF23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3243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756D80"/>
                </a:solidFill>
              </a:defRPr>
            </a:pPr>
            <a:r>
              <a:rPr sz="1275" b="0">
                <a:solidFill>
                  <a:srgbClr val="756D80"/>
                </a:solidFill>
              </a:rPr>
              <a:t>—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2BCE94F-BC33-417D-A2C4-629BE0DC5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3243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45D6CF"/>
                </a:solidFill>
              </a:defRPr>
            </a:pPr>
            <a:r>
              <a:rPr sz="1575" b="1">
                <a:solidFill>
                  <a:srgbClr val="45D6CF"/>
                </a:solidFill>
              </a:rPr>
              <a:t>✓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B368F2E-4DA8-4D86-8EA4-77E17C44E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657725"/>
            <a:ext cx="10096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BDD91EC-38E5-4189-B61C-35FA169BD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43450"/>
            <a:ext cx="533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Heat mapa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0AED09A-6393-4C80-A936-65CFA9293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7434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756D80"/>
                </a:solidFill>
              </a:defRPr>
            </a:pPr>
            <a:r>
              <a:rPr sz="1275" b="0">
                <a:solidFill>
                  <a:srgbClr val="756D80"/>
                </a:solidFill>
              </a:rPr>
              <a:t>—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0AB8527-D2C6-412B-AB28-DC8A5FF08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7434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45D6CF"/>
                </a:solidFill>
              </a:defRPr>
            </a:pPr>
            <a:r>
              <a:rPr sz="1575" b="1">
                <a:solidFill>
                  <a:srgbClr val="45D6CF"/>
                </a:solidFill>
              </a:rPr>
              <a:t>✓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9CD6720-53DD-40EF-A099-D68D561A6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076825"/>
            <a:ext cx="10096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B2864AD-174F-4027-8EB7-0DBB0D1F4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162550"/>
            <a:ext cx="533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Produktivita, zapojení, aktivní index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D001E41-ADCF-493D-A712-85BB8610B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51625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756D80"/>
                </a:solidFill>
              </a:defRPr>
            </a:pPr>
            <a:r>
              <a:rPr sz="1275" b="0">
                <a:solidFill>
                  <a:srgbClr val="756D80"/>
                </a:solidFill>
              </a:rPr>
              <a:t>—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E668280-B916-46AB-BACB-E4A4F8790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51625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45D6CF"/>
                </a:solidFill>
              </a:defRPr>
            </a:pPr>
            <a:r>
              <a:rPr sz="1575" b="1">
                <a:solidFill>
                  <a:srgbClr val="45D6CF"/>
                </a:solidFill>
              </a:rPr>
              <a:t>✓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2D1F159-272C-49ED-8C2B-4D3FB736B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495925"/>
            <a:ext cx="10096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634951E-488B-4860-8287-A6E6D29D1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581650"/>
            <a:ext cx="533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Dlouhodobý progres hráče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29F2107-5CF7-46B3-BCF6-76BE0AAD2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55816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756D80"/>
                </a:solidFill>
              </a:defRPr>
            </a:pPr>
            <a:r>
              <a:rPr sz="1275" b="0">
                <a:solidFill>
                  <a:srgbClr val="756D80"/>
                </a:solidFill>
              </a:rPr>
              <a:t>—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B81CCDD-0249-4C6F-B797-DE8E846BE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55816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45D6CF"/>
                </a:solidFill>
              </a:defRPr>
            </a:pPr>
            <a:r>
              <a:rPr sz="1575" b="1">
                <a:solidFill>
                  <a:srgbClr val="45D6CF"/>
                </a:solidFill>
              </a:rPr>
              <a:t>✓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C5DD619-3EC3-49A9-B52F-1CCBB24D6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915025"/>
            <a:ext cx="10096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89559489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100A1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f46db692b143f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0"/>
            <a:ext cx="4953000" cy="6858000"/>
          </a:xfrm>
          <a:prstGeom xmlns:a="http://schemas.openxmlformats.org/drawingml/2006/main" prst="roundRect">
            <a:avLst>
              <a:gd name="adj" fmla="val 2308"/>
            </a:avLst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A2EDBF5-693D-4831-B44C-2864CA99F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3238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46CFF"/>
                </a:solidFill>
              </a:defRPr>
            </a:pPr>
            <a:r>
              <a:rPr sz="1125" b="1">
                <a:solidFill>
                  <a:srgbClr val="B46CFF"/>
                </a:solidFill>
              </a:rPr>
              <a:t>GAMEVIO PRO KLUBY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3B993D8-99DC-4C3D-8302-FD921245D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71625"/>
            <a:ext cx="61912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7F5FA"/>
                </a:solidFill>
              </a:defRPr>
            </a:pPr>
            <a:r>
              <a:rPr sz="3900" b="1">
                <a:solidFill>
                  <a:srgbClr val="F7F5FA"/>
                </a:solidFill>
              </a:rPr>
              <a:t>Řiďte klub podle toho, co se opravdu děje na hřišti.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5A5C74B-1699-423E-A279-9237B7635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48125"/>
            <a:ext cx="5429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9A1B4"/>
                </a:solidFill>
              </a:defRPr>
            </a:pPr>
            <a:r>
              <a:rPr sz="1650" b="0">
                <a:solidFill>
                  <a:srgbClr val="A9A1B4"/>
                </a:solidFill>
              </a:rPr>
              <a:t>Domluvme ukázku na konkrétních situacích z vašeho klubu.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2CC8EE0-1610-4677-8C5B-75849D77E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72125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7F5FA"/>
                </a:solidFill>
              </a:defRPr>
            </a:pPr>
            <a:r>
              <a:rPr sz="1500" b="0">
                <a:solidFill>
                  <a:srgbClr val="F7F5FA"/>
                </a:solidFill>
              </a:rPr>
              <a:t>gamevio.pro</a:t>
            </a:r>
          </a:p>
        </p:txBody>
      </p:sp>
    </p:spTree>
    <p:extLst>
      <p:ext uri="{BB962C8B-B14F-4D97-AF65-F5344CB8AC3E}">
        <p14:creationId xmlns:p14="http://schemas.microsoft.com/office/powerpoint/2010/main" val="1637509951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100A1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b21ad4b88d408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0"/>
            <a:ext cx="4953000" cy="6858000"/>
          </a:xfrm>
          <a:prstGeom xmlns:a="http://schemas.openxmlformats.org/drawingml/2006/main" prst="roundRect">
            <a:avLst>
              <a:gd name="adj" fmla="val 2308"/>
            </a:avLst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127FCE-15DE-4C0B-9E33-6F48BCE66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46CFF"/>
                </a:solidFill>
              </a:defRPr>
            </a:pPr>
            <a:r>
              <a:rPr sz="1050" b="1">
                <a:solidFill>
                  <a:srgbClr val="B46CFF"/>
                </a:solidFill>
              </a:rPr>
              <a:t>KONTAKT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DABBFDA-E55A-4282-8385-12B6FF22E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0125"/>
            <a:ext cx="5810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7F5FA"/>
                </a:solidFill>
              </a:defRPr>
            </a:pPr>
            <a:r>
              <a:rPr sz="3600" b="1">
                <a:solidFill>
                  <a:srgbClr val="F7F5FA"/>
                </a:solidFill>
              </a:rPr>
              <a:t>Ondřej Štěpánek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1E25F68-AF48-4F3B-BC49-F6DE1CC9B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60007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9A1B4"/>
                </a:solidFill>
              </a:defRPr>
            </a:pPr>
            <a:r>
              <a:rPr sz="1650" b="0">
                <a:solidFill>
                  <a:srgbClr val="A9A1B4"/>
                </a:solidFill>
              </a:rPr>
              <a:t>Founder @ GAMEVIO | Video &amp; Data Analyst |</a:t>
            </a:r>
          </a:p>
          <a:p xmlns:a="http://schemas.openxmlformats.org/drawingml/2006/main">
            <a:pPr algn="l">
              <a:defRPr sz="1650" b="0">
                <a:solidFill>
                  <a:srgbClr val="A9A1B4"/>
                </a:solidFill>
              </a:defRPr>
            </a:pPr>
            <a:r>
              <a:rPr sz="1650" b="0">
                <a:solidFill>
                  <a:srgbClr val="A9A1B4"/>
                </a:solidFill>
              </a:rPr>
              <a:t>Process Engineer | Product Builder |</a:t>
            </a:r>
          </a:p>
          <a:p xmlns:a="http://schemas.openxmlformats.org/drawingml/2006/main">
            <a:pPr algn="l">
              <a:defRPr sz="1650" b="0">
                <a:solidFill>
                  <a:srgbClr val="A9A1B4"/>
                </a:solidFill>
              </a:defRPr>
            </a:pPr>
            <a:r>
              <a:rPr sz="1650" b="0">
                <a:solidFill>
                  <a:srgbClr val="A9A1B4"/>
                </a:solidFill>
              </a:rPr>
              <a:t>UEFA Licensed Football Coach |</a:t>
            </a:r>
          </a:p>
          <a:p xmlns:a="http://schemas.openxmlformats.org/drawingml/2006/main">
            <a:pPr algn="l">
              <a:defRPr sz="1650" b="0">
                <a:solidFill>
                  <a:srgbClr val="A9A1B4"/>
                </a:solidFill>
              </a:defRPr>
            </a:pPr>
            <a:r>
              <a:rPr sz="1650" b="0">
                <a:solidFill>
                  <a:srgbClr val="A9A1B4"/>
                </a:solidFill>
              </a:rPr>
              <a:t>Barca Inovation Hub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A9A2280-CA0A-4A0B-BD82-3C7481A38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76625"/>
            <a:ext cx="6000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445566E-F94E-475E-9A24-150902F9D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33800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45D6CF"/>
                </a:solidFill>
              </a:defRPr>
            </a:pPr>
            <a:r>
              <a:rPr sz="1875" b="1">
                <a:solidFill>
                  <a:srgbClr val="45D6CF"/>
                </a:solidFill>
              </a:rPr>
              <a:t>info@gamevio.pro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D8F50CC-2E26-4CA7-A0E2-71002A6D4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304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F5FA"/>
                </a:solidFill>
              </a:defRPr>
            </a:pPr>
            <a:r>
              <a:rPr sz="1350" b="1">
                <a:solidFill>
                  <a:srgbClr val="F7F5FA"/>
                </a:solidFill>
              </a:rPr>
              <a:t>+420 601 096 995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885DC76-C093-4812-8166-4D2C0D054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958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A1B4"/>
                </a:solidFill>
              </a:defRPr>
            </a:pPr>
            <a:r>
              <a:rPr sz="1275" b="1">
                <a:solidFill>
                  <a:srgbClr val="A9A1B4"/>
                </a:solidFill>
              </a:rPr>
              <a:t>gamevio.pro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44D9A25-13D6-4F50-A185-EF9F21DF0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1809750" cy="1123950"/>
          </a:xfrm>
          <a:prstGeom xmlns:a="http://schemas.openxmlformats.org/drawingml/2006/main" prst="roundRect">
            <a:avLst>
              <a:gd name="adj" fmla="val 10169"/>
            </a:avLst>
          </a:prstGeom>
          <a:solidFill xmlns:a="http://schemas.openxmlformats.org/drawingml/2006/main">
            <a:srgbClr val="15101E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74AB9D5-3B3B-4481-8A1C-BF0854ACC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4953000"/>
            <a:ext cx="1809750" cy="1123950"/>
          </a:xfrm>
          <a:prstGeom xmlns:a="http://schemas.openxmlformats.org/drawingml/2006/main" prst="roundRect">
            <a:avLst>
              <a:gd name="adj" fmla="val 10169"/>
            </a:avLst>
          </a:prstGeom>
          <a:solidFill xmlns:a="http://schemas.openxmlformats.org/drawingml/2006/main">
            <a:srgbClr val="15101E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5F07FAF-1685-4E90-8DE4-AEBF82CBA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4953000"/>
            <a:ext cx="1809750" cy="1123950"/>
          </a:xfrm>
          <a:prstGeom xmlns:a="http://schemas.openxmlformats.org/drawingml/2006/main" prst="roundRect">
            <a:avLst>
              <a:gd name="adj" fmla="val 10169"/>
            </a:avLst>
          </a:prstGeom>
          <a:solidFill xmlns:a="http://schemas.openxmlformats.org/drawingml/2006/main">
            <a:srgbClr val="15101E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47a5d4f30ff470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209675" y="5095875"/>
            <a:ext cx="762000" cy="552450"/>
          </a:xfrm>
          <a:prstGeom xmlns:a="http://schemas.openxmlformats.org/drawingml/2006/main" prst="roundRect">
            <a:avLst>
              <a:gd name="adj" fmla="val 20690"/>
            </a:avLst>
          </a:prstGeom>
        </p:spPr>
      </p:pic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32306C8-5F01-4390-8880-D15FD84FA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5705475"/>
            <a:ext cx="152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FAČR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C9FA7B1-4200-402D-9481-8179A3AE4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5886450"/>
            <a:ext cx="1524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756D80"/>
                </a:solidFill>
              </a:defRPr>
            </a:pPr>
            <a:r>
              <a:rPr sz="750" b="0">
                <a:solidFill>
                  <a:srgbClr val="756D80"/>
                </a:solidFill>
              </a:rPr>
              <a:t>Licensed coach</a:t>
            </a:r>
          </a:p>
        </p:txBody>
      </p:sp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ed068d0eeca437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286125" y="5095875"/>
            <a:ext cx="762000" cy="552450"/>
          </a:xfrm>
          <a:prstGeom xmlns:a="http://schemas.openxmlformats.org/drawingml/2006/main" prst="roundRect">
            <a:avLst>
              <a:gd name="adj" fmla="val 20690"/>
            </a:avLst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ADB5826-42E7-4910-8986-E3F4C24C2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5125" y="5705475"/>
            <a:ext cx="152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UEFA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FE6B9A2-036E-42FA-B15B-63402EA30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5125" y="5886450"/>
            <a:ext cx="1524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756D80"/>
                </a:solidFill>
              </a:defRPr>
            </a:pPr>
            <a:r>
              <a:rPr sz="750" b="0">
                <a:solidFill>
                  <a:srgbClr val="756D80"/>
                </a:solidFill>
              </a:rPr>
              <a:t>Licensed coach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3aaf84a77d54d3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000625" y="5114925"/>
            <a:ext cx="1485900" cy="695325"/>
          </a:xfrm>
          <a:prstGeom xmlns:a="http://schemas.openxmlformats.org/drawingml/2006/main" prst="roundRect">
            <a:avLst>
              <a:gd name="adj" fmla="val 16438"/>
            </a:avLst>
          </a:prstGeom>
        </p:spPr>
      </p:pic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D4F93A7-FEA7-49F7-8DDE-6DEE565AF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5886450"/>
            <a:ext cx="1524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756D80"/>
                </a:solidFill>
              </a:defRPr>
            </a:pPr>
            <a:r>
              <a:rPr sz="750" b="0">
                <a:solidFill>
                  <a:srgbClr val="756D80"/>
                </a:solidFill>
              </a:rPr>
              <a:t>Student</a:t>
            </a:r>
          </a:p>
        </p:txBody>
      </p:sp>
    </p:spTree>
    <p:extLst>
      <p:ext uri="{BB962C8B-B14F-4D97-AF65-F5344CB8AC3E}">
        <p14:creationId xmlns:p14="http://schemas.microsoft.com/office/powerpoint/2010/main" val="105038166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1C5320E-143F-416B-919E-50841AC48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PROBLÉM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EE5CE33-5B6C-4B06-AFA4-306102766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02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C679DEA-0079-4037-A58B-09B8794C4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BB730B-3558-4580-8F85-7D5EFF407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5EF5D62-E2A0-4952-A162-E27AE7CD2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9906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5FA"/>
                </a:solidFill>
              </a:defRPr>
            </a:pPr>
            <a:r>
              <a:rPr sz="3150" b="1">
                <a:solidFill>
                  <a:srgbClr val="F7F5FA"/>
                </a:solidFill>
              </a:rPr>
              <a:t>Většina klubových aplikací končí u docházky.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18A2353-9DAB-4FF8-B232-6FD559695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723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9A1B4"/>
                </a:solidFill>
              </a:defRPr>
            </a:pPr>
            <a:r>
              <a:rPr sz="1500" b="0">
                <a:solidFill>
                  <a:srgbClr val="A9A1B4"/>
                </a:solidFill>
              </a:rPr>
              <a:t>Docházka je důležitá. Sama ale nevysvětlí, proč se tým zlepšuje — ani kde progres ztrácí.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C8F3568-58A9-42DB-BF1C-75CF5F844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85750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A1B4"/>
                </a:solidFill>
              </a:defRPr>
            </a:pPr>
            <a:r>
              <a:rPr sz="1200" b="1">
                <a:solidFill>
                  <a:srgbClr val="A9A1B4"/>
                </a:solidFill>
              </a:rPr>
              <a:t>BĚŽNÁ APLIKACE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5360152-FA4F-47FB-8617-370E0BFEB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33750"/>
            <a:ext cx="3810000" cy="1638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F7F5FA"/>
                </a:solidFill>
              </a:defRPr>
            </a:pPr>
            <a:r>
              <a:rPr sz="2475" b="1">
                <a:solidFill>
                  <a:srgbClr val="F7F5FA"/>
                </a:solidFill>
              </a:rPr>
              <a:t>Kdo přijde?</a:t>
            </a:r>
          </a:p>
          <a:p xmlns:a="http://schemas.openxmlformats.org/drawingml/2006/main">
            <a:pPr algn="l">
              <a:defRPr sz="2475" b="1">
                <a:solidFill>
                  <a:srgbClr val="F7F5FA"/>
                </a:solidFill>
              </a:defRPr>
            </a:pPr>
            <a:r>
              <a:rPr sz="2475" b="1">
                <a:solidFill>
                  <a:srgbClr val="F7F5FA"/>
                </a:solidFill>
              </a:rPr>
              <a:t>Kdy je trénink?</a:t>
            </a:r>
          </a:p>
          <a:p xmlns:a="http://schemas.openxmlformats.org/drawingml/2006/main">
            <a:pPr algn="l">
              <a:defRPr sz="2475" b="1">
                <a:solidFill>
                  <a:srgbClr val="F7F5FA"/>
                </a:solidFill>
              </a:defRPr>
            </a:pPr>
            <a:r>
              <a:rPr sz="2475" b="1">
                <a:solidFill>
                  <a:srgbClr val="F7F5FA"/>
                </a:solidFill>
              </a:rPr>
              <a:t>Kde se hraje?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1CDDA5E-C9F3-46B8-BDC4-0ACC11F3B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857500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45D6CF"/>
                </a:solidFill>
              </a:defRPr>
            </a:pPr>
            <a:r>
              <a:rPr sz="1200" b="1">
                <a:solidFill>
                  <a:srgbClr val="45D6CF"/>
                </a:solidFill>
              </a:rPr>
              <a:t>GAMEVIO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1DA24AB-C583-4BC0-A0B4-7E275CF3C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333750"/>
            <a:ext cx="4476750" cy="1638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F7F5FA"/>
                </a:solidFill>
              </a:defRPr>
            </a:pPr>
            <a:r>
              <a:rPr sz="2475" b="1">
                <a:solidFill>
                  <a:srgbClr val="F7F5FA"/>
                </a:solidFill>
              </a:rPr>
              <a:t>Co se v zápase stalo?</a:t>
            </a:r>
          </a:p>
          <a:p xmlns:a="http://schemas.openxmlformats.org/drawingml/2006/main">
            <a:pPr algn="l">
              <a:defRPr sz="2475" b="1">
                <a:solidFill>
                  <a:srgbClr val="F7F5FA"/>
                </a:solidFill>
              </a:defRPr>
            </a:pPr>
            <a:r>
              <a:rPr sz="2475" b="1">
                <a:solidFill>
                  <a:srgbClr val="F7F5FA"/>
                </a:solidFill>
              </a:rPr>
              <a:t>Jak hráči ovlivnili hru?</a:t>
            </a:r>
          </a:p>
          <a:p xmlns:a="http://schemas.openxmlformats.org/drawingml/2006/main">
            <a:pPr algn="l">
              <a:defRPr sz="2475" b="1">
                <a:solidFill>
                  <a:srgbClr val="F7F5FA"/>
                </a:solidFill>
              </a:defRPr>
            </a:pPr>
            <a:r>
              <a:rPr sz="2475" b="1">
                <a:solidFill>
                  <a:srgbClr val="F7F5FA"/>
                </a:solidFill>
              </a:rPr>
              <a:t>Kam se tým posouvá?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652D133-C1C6-4475-BE59-08EC6A1D6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762250"/>
            <a:ext cx="19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146FF"/>
          </a:solidFill>
          <a:ln xmlns:a="http://schemas.openxmlformats.org/drawingml/2006/main" w="0">
            <a:solidFill>
              <a:srgbClr val="9146FF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72927852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69C9128-6A45-41C2-A65E-334FC7543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ORGANIZACE KLUBU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0315114-0E76-4B3B-B062-21547E84F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03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6248BB2-2E5F-4583-99A7-71BE0BB6B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4286F27-3325-466E-AF0F-6CC6A80DD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8797D04-6D94-4C8A-B0E3-E59CF0360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7239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5FA"/>
                </a:solidFill>
              </a:defRPr>
            </a:pPr>
            <a:r>
              <a:rPr sz="3150" b="1">
                <a:solidFill>
                  <a:srgbClr val="F7F5FA"/>
                </a:solidFill>
              </a:rPr>
              <a:t>Jeden klub. Více týmů. Jeden systém.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FDDF80E-FA7A-4668-A322-5A31720CB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723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9A1B4"/>
                </a:solidFill>
              </a:defRPr>
            </a:pPr>
            <a:r>
              <a:rPr sz="1500" b="0">
                <a:solidFill>
                  <a:srgbClr val="A9A1B4"/>
                </a:solidFill>
              </a:rPr>
              <a:t>Vedení nastaví společný standard, trenéři řídí své týmy a každý vidí jen to, co potřebuje.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AB68139-F05E-4104-B655-60D43B6F4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90875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46CFF"/>
                </a:solidFill>
              </a:defRPr>
            </a:pPr>
            <a:r>
              <a:rPr sz="1125" b="1">
                <a:solidFill>
                  <a:srgbClr val="B46CFF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FCA9B5C-6A27-43F8-89A8-D811A5524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667125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5FA"/>
                </a:solidFill>
              </a:defRPr>
            </a:pPr>
            <a:r>
              <a:rPr sz="1650" b="1">
                <a:solidFill>
                  <a:srgbClr val="F7F5FA"/>
                </a:solidFill>
              </a:rPr>
              <a:t>VEDENÍ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8A4C116-AB4B-4934-8750-CB6A7F641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143375"/>
            <a:ext cx="1809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9A1B4"/>
                </a:solidFill>
              </a:defRPr>
            </a:pPr>
            <a:r>
              <a:rPr sz="1275" b="0">
                <a:solidFill>
                  <a:srgbClr val="A9A1B4"/>
                </a:solidFill>
              </a:rPr>
              <a:t>přehled napříč klubem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389BE8E-AC49-4DC1-908B-4867E3F64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124200"/>
            <a:ext cx="19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AF24536-19C8-45B6-B16E-991E59CCA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190875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46CFF"/>
                </a:solidFill>
              </a:defRPr>
            </a:pPr>
            <a:r>
              <a:rPr sz="1125" b="1">
                <a:solidFill>
                  <a:srgbClr val="B46CFF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967B093-DC5F-4C94-B94D-5E9B6A50B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667125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5FA"/>
                </a:solidFill>
              </a:defRPr>
            </a:pPr>
            <a:r>
              <a:rPr sz="1650" b="1">
                <a:solidFill>
                  <a:srgbClr val="F7F5FA"/>
                </a:solidFill>
              </a:rPr>
              <a:t>A-TÝM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BBDCED6-30BE-44B8-A88A-0E4DF9E48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143375"/>
            <a:ext cx="1809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9A1B4"/>
                </a:solidFill>
              </a:defRPr>
            </a:pPr>
            <a:r>
              <a:rPr sz="1275" b="0">
                <a:solidFill>
                  <a:srgbClr val="A9A1B4"/>
                </a:solidFill>
              </a:rPr>
              <a:t>vlastní kalendář a data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CDCBD8A-41D3-46A0-B008-2787149B8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124200"/>
            <a:ext cx="19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BD4695C-6D28-4820-8452-F353FB99C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190875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46CFF"/>
                </a:solidFill>
              </a:defRPr>
            </a:pPr>
            <a:r>
              <a:rPr sz="1125" b="1">
                <a:solidFill>
                  <a:srgbClr val="B46CFF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AB530F3-A2B2-46D8-9171-53E4E8005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667125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5FA"/>
                </a:solidFill>
              </a:defRPr>
            </a:pPr>
            <a:r>
              <a:rPr sz="1650" b="1">
                <a:solidFill>
                  <a:srgbClr val="F7F5FA"/>
                </a:solidFill>
              </a:rPr>
              <a:t>MLÁDEŽ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61DFDDE-1E7A-4013-A0B7-0FD1E06F6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4143375"/>
            <a:ext cx="1809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9A1B4"/>
                </a:solidFill>
              </a:defRPr>
            </a:pPr>
            <a:r>
              <a:rPr sz="1275" b="0">
                <a:solidFill>
                  <a:srgbClr val="A9A1B4"/>
                </a:solidFill>
              </a:rPr>
              <a:t>stejný systém od začátku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DAE821C-7DC0-4E26-BA75-D61AC6AF1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124200"/>
            <a:ext cx="19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4825AB0-1238-47BD-BFC2-918B74A98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190875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46CFF"/>
                </a:solidFill>
              </a:defRPr>
            </a:pPr>
            <a:r>
              <a:rPr sz="1125" b="1">
                <a:solidFill>
                  <a:srgbClr val="B46CFF"/>
                </a:solidFill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2D927CA-3C9F-4F16-B044-2F6CA908C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667125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5FA"/>
                </a:solidFill>
              </a:defRPr>
            </a:pPr>
            <a:r>
              <a:rPr sz="1650" b="1">
                <a:solidFill>
                  <a:srgbClr val="F7F5FA"/>
                </a:solidFill>
              </a:rPr>
              <a:t>REALIZAČNÍ TÝM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30C5C7A-72DF-429D-81D2-F156C2924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4143375"/>
            <a:ext cx="1809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9A1B4"/>
                </a:solidFill>
              </a:defRPr>
            </a:pPr>
            <a:r>
              <a:rPr sz="1275" b="0">
                <a:solidFill>
                  <a:srgbClr val="A9A1B4"/>
                </a:solidFill>
              </a:rPr>
              <a:t>jasné role a odpovědnosti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C2F3889-DC68-461B-A382-55527FC7B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619750"/>
            <a:ext cx="9906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45D6CF"/>
                </a:solidFill>
              </a:defRPr>
            </a:pPr>
            <a:r>
              <a:rPr sz="1950" b="1">
                <a:solidFill>
                  <a:srgbClr val="45D6CF"/>
                </a:solidFill>
              </a:rPr>
              <a:t>Centrální organizace bez ztráty autonomie jednotlivých týmů.</a:t>
            </a:r>
          </a:p>
        </p:txBody>
      </p:sp>
    </p:spTree>
    <p:extLst>
      <p:ext uri="{BB962C8B-B14F-4D97-AF65-F5344CB8AC3E}">
        <p14:creationId xmlns:p14="http://schemas.microsoft.com/office/powerpoint/2010/main" val="46520833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1398B1E-8912-4670-AAC5-A2F986A40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KAŽDODENNÍ PROVOZ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1183883-6812-4653-879D-9816C9B5C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04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4D58177-FD14-4837-A13C-C11C88E43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2D31686-E379-4CD6-B720-816684EFE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c768d04600440a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762750" y="1333500"/>
            <a:ext cx="4762500" cy="4524375"/>
          </a:xfrm>
          <a:prstGeom xmlns:a="http://schemas.openxmlformats.org/drawingml/2006/main" prst="roundRect">
            <a:avLst>
              <a:gd name="adj" fmla="val 2526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A0A78A1-D111-4C48-9273-A10BB043E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5715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5FA"/>
                </a:solidFill>
              </a:defRPr>
            </a:pPr>
            <a:r>
              <a:rPr sz="3150" b="1">
                <a:solidFill>
                  <a:srgbClr val="F7F5FA"/>
                </a:solidFill>
              </a:rPr>
              <a:t>Každá akce má jasný stav.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275394C-DB99-4613-AE42-40288F46F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5715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9A1B4"/>
                </a:solidFill>
              </a:defRPr>
            </a:pPr>
            <a:r>
              <a:rPr sz="1500" b="0">
                <a:solidFill>
                  <a:srgbClr val="A9A1B4"/>
                </a:solidFill>
              </a:rPr>
              <a:t>Tréninky, zápasy i srazy se plánují na jednom místě — včetně dostupnosti hráčů.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23B6A1B-3427-4F9B-A2EF-78C7096E3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828925"/>
            <a:ext cx="171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45D6CF"/>
                </a:solidFill>
              </a:defRPr>
            </a:pPr>
            <a:r>
              <a:rPr sz="750" b="1">
                <a:solidFill>
                  <a:srgbClr val="45D6CF"/>
                </a:solidFill>
              </a:rPr>
              <a:t>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F5F107D-D8B3-46AD-8C74-94EBEF5EE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00350"/>
            <a:ext cx="2457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F7F5FA"/>
                </a:solidFill>
              </a:defRPr>
            </a:pPr>
            <a:r>
              <a:rPr sz="1200" b="0">
                <a:solidFill>
                  <a:srgbClr val="F7F5FA"/>
                </a:solidFill>
              </a:rPr>
              <a:t>Docházka a potvrzení účasti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4B4310C-BD0E-4D82-9571-D293487BF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19475"/>
            <a:ext cx="171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B46CFF"/>
                </a:solidFill>
              </a:defRPr>
            </a:pPr>
            <a:r>
              <a:rPr sz="750" b="1">
                <a:solidFill>
                  <a:srgbClr val="B46CFF"/>
                </a:solidFill>
              </a:rPr>
              <a:t>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5963199-3BE9-4E45-B331-8F148D800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390900"/>
            <a:ext cx="2457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F7F5FA"/>
                </a:solidFill>
              </a:defRPr>
            </a:pPr>
            <a:r>
              <a:rPr sz="1200" b="0">
                <a:solidFill>
                  <a:srgbClr val="F7F5FA"/>
                </a:solidFill>
              </a:rPr>
              <a:t>Hlasování k jednotlivým akcím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2B46E21-9719-4738-A1CC-CB0C4C7DE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10025"/>
            <a:ext cx="171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45D6CF"/>
                </a:solidFill>
              </a:defRPr>
            </a:pPr>
            <a:r>
              <a:rPr sz="750" b="1">
                <a:solidFill>
                  <a:srgbClr val="45D6CF"/>
                </a:solidFill>
              </a:rPr>
              <a:t>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9B90CB4-C031-461F-948C-78E57976B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981450"/>
            <a:ext cx="2457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F7F5FA"/>
                </a:solidFill>
              </a:defRPr>
            </a:pPr>
            <a:r>
              <a:rPr sz="1200" b="0">
                <a:solidFill>
                  <a:srgbClr val="F7F5FA"/>
                </a:solidFill>
              </a:rPr>
              <a:t>Nominace na události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1E4DB70-6BA9-4760-93D9-A8F3BC190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600575"/>
            <a:ext cx="171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B46CFF"/>
                </a:solidFill>
              </a:defRPr>
            </a:pPr>
            <a:r>
              <a:rPr sz="750" b="1">
                <a:solidFill>
                  <a:srgbClr val="B46CFF"/>
                </a:solidFill>
              </a:rPr>
              <a:t>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484BCA5-FE9D-4D63-B8F7-475299683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572000"/>
            <a:ext cx="2457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F7F5FA"/>
                </a:solidFill>
              </a:defRPr>
            </a:pPr>
            <a:r>
              <a:rPr sz="1200" b="0">
                <a:solidFill>
                  <a:srgbClr val="F7F5FA"/>
                </a:solidFill>
              </a:rPr>
              <a:t>Čas, místo, sraz a pokyny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55A8FD5-3201-4FB2-AB81-A7B14BD58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191125"/>
            <a:ext cx="171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45D6CF"/>
                </a:solidFill>
              </a:defRPr>
            </a:pPr>
            <a:r>
              <a:rPr sz="750" b="1">
                <a:solidFill>
                  <a:srgbClr val="45D6CF"/>
                </a:solidFill>
              </a:rPr>
              <a:t>●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4DBE7FD-B6CF-45C2-990E-AAB4448AA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162550"/>
            <a:ext cx="2457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F7F5FA"/>
                </a:solidFill>
              </a:defRPr>
            </a:pPr>
            <a:r>
              <a:rPr sz="1200" b="0">
                <a:solidFill>
                  <a:srgbClr val="F7F5FA"/>
                </a:solidFill>
              </a:rPr>
              <a:t>Automatické spuštění hlasování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4C35E4D-0B79-4E6F-A89F-FE89BF26A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828925"/>
            <a:ext cx="171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B46CFF"/>
                </a:solidFill>
              </a:defRPr>
            </a:pPr>
            <a:r>
              <a:rPr sz="750" b="1">
                <a:solidFill>
                  <a:srgbClr val="B46CFF"/>
                </a:solidFill>
              </a:rPr>
              <a:t>●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2A15BB4-4093-4D6D-A9CD-EF3CDE53D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2800350"/>
            <a:ext cx="285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F7F5FA"/>
                </a:solidFill>
              </a:defRPr>
            </a:pPr>
            <a:r>
              <a:rPr sz="1200" b="0">
                <a:solidFill>
                  <a:srgbClr val="F7F5FA"/>
                </a:solidFill>
              </a:rPr>
              <a:t>Plánování dovolených a absencí (zranění, nemoc)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0E00701-9125-4274-A28D-7783F1BDE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19475"/>
            <a:ext cx="171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45D6CF"/>
                </a:solidFill>
              </a:defRPr>
            </a:pPr>
            <a:r>
              <a:rPr sz="750" b="1">
                <a:solidFill>
                  <a:srgbClr val="45D6CF"/>
                </a:solidFill>
              </a:rPr>
              <a:t>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F548C16-F931-45C9-A35E-779B6195D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3390900"/>
            <a:ext cx="285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F7F5FA"/>
                </a:solidFill>
              </a:defRPr>
            </a:pPr>
            <a:r>
              <a:rPr sz="1200" b="0">
                <a:solidFill>
                  <a:srgbClr val="F7F5FA"/>
                </a:solidFill>
              </a:rPr>
              <a:t>Notifikace uživatelům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D0129B3-302F-489B-84F2-C5B5A1E82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010025"/>
            <a:ext cx="171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B46CFF"/>
                </a:solidFill>
              </a:defRPr>
            </a:pPr>
            <a:r>
              <a:rPr sz="750" b="1">
                <a:solidFill>
                  <a:srgbClr val="B46CFF"/>
                </a:solidFill>
              </a:rPr>
              <a:t>●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8E44E55-259B-4B5C-83B0-439205238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3981450"/>
            <a:ext cx="285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F7F5FA"/>
                </a:solidFill>
              </a:defRPr>
            </a:pPr>
            <a:r>
              <a:rPr sz="1200" b="0">
                <a:solidFill>
                  <a:srgbClr val="F7F5FA"/>
                </a:solidFill>
              </a:rPr>
              <a:t>Přehled pro hráče, rodiče i realizační tým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DDF725A-1FB8-4C9B-A6D9-C200984C8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600575"/>
            <a:ext cx="171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45D6CF"/>
                </a:solidFill>
              </a:defRPr>
            </a:pPr>
            <a:r>
              <a:rPr sz="750" b="1">
                <a:solidFill>
                  <a:srgbClr val="45D6CF"/>
                </a:solidFill>
              </a:rPr>
              <a:t>●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2F5766A-9CD7-4A42-B55A-5C9EC95D3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4572000"/>
            <a:ext cx="285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F7F5FA"/>
                </a:solidFill>
              </a:defRPr>
            </a:pPr>
            <a:r>
              <a:rPr sz="1200" b="0">
                <a:solidFill>
                  <a:srgbClr val="F7F5FA"/>
                </a:solidFill>
              </a:rPr>
              <a:t>Napojení na FAČR, Google Maps, Slack a další</a:t>
            </a:r>
          </a:p>
        </p:txBody>
      </p:sp>
    </p:spTree>
    <p:extLst>
      <p:ext uri="{BB962C8B-B14F-4D97-AF65-F5344CB8AC3E}">
        <p14:creationId xmlns:p14="http://schemas.microsoft.com/office/powerpoint/2010/main" val="153311444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00D45C9-B77B-4F67-A7E4-A76A294EF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PROFIL HRÁČE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03BFDDB-8A9F-441B-9BE0-ABFAD4CC1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05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3A4D2ED-8924-44DD-9695-7F9AB4E74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F1C2A2-B249-4E12-BB5F-BE0D01B48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f1ede641c9b4b7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1257300"/>
            <a:ext cx="5810250" cy="4686300"/>
          </a:xfrm>
          <a:prstGeom xmlns:a="http://schemas.openxmlformats.org/drawingml/2006/main" prst="roundRect">
            <a:avLst>
              <a:gd name="adj" fmla="val 2439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CEF8AF3-6F99-45C7-A09A-980A31038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066800"/>
            <a:ext cx="4667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5FA"/>
                </a:solidFill>
              </a:defRPr>
            </a:pPr>
            <a:r>
              <a:rPr sz="3150" b="1">
                <a:solidFill>
                  <a:srgbClr val="F7F5FA"/>
                </a:solidFill>
              </a:rPr>
              <a:t>Profil hráče propojuje dostupnost a výkon.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9D6D20B-F240-4A64-84D8-369D67255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057400"/>
            <a:ext cx="4286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9A1B4"/>
                </a:solidFill>
              </a:defRPr>
            </a:pPr>
            <a:r>
              <a:rPr sz="1500" b="0">
                <a:solidFill>
                  <a:srgbClr val="A9A1B4"/>
                </a:solidFill>
              </a:rPr>
              <a:t>Jedno místo pro dlouhodobý obraz hráče — ne jen izolovaný zápis ze zápasu.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BE70B83-5357-41D0-8535-BD63BFBC8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3333750"/>
            <a:ext cx="2000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7F5FA"/>
                </a:solidFill>
              </a:defRPr>
            </a:pPr>
            <a:r>
              <a:rPr sz="3600" b="1">
                <a:solidFill>
                  <a:srgbClr val="F7F5FA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2B6C6F6-9D3D-43D0-B27F-CE49929F7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392430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5D6CF"/>
                </a:solidFill>
              </a:defRPr>
            </a:pPr>
            <a:r>
              <a:rPr sz="900" b="1">
                <a:solidFill>
                  <a:srgbClr val="45D6CF"/>
                </a:solidFill>
              </a:rPr>
              <a:t>DOCHÁZKA A DOSTUPNOST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DCC058B-4148-48DF-B8DC-9EDED8E37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3333750"/>
            <a:ext cx="2000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7F5FA"/>
                </a:solidFill>
              </a:defRPr>
            </a:pPr>
            <a:r>
              <a:rPr sz="3600" b="1">
                <a:solidFill>
                  <a:srgbClr val="F7F5FA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57B9007-529C-4DF5-8BBB-E55701F4C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392430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B46CFF"/>
                </a:solidFill>
              </a:defRPr>
            </a:pPr>
            <a:r>
              <a:rPr sz="900" b="1">
                <a:solidFill>
                  <a:srgbClr val="B46CFF"/>
                </a:solidFill>
              </a:rPr>
              <a:t>MINUTY A ZÁPASY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1F77EF0-532E-4D54-9B7A-CCF820D10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4619625"/>
            <a:ext cx="2000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7F5FA"/>
                </a:solidFill>
              </a:defRPr>
            </a:pPr>
            <a:r>
              <a:rPr sz="3600" b="1">
                <a:solidFill>
                  <a:srgbClr val="F7F5FA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99B5E52-843D-4D1C-9558-F312446AD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5210175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B46CFF"/>
                </a:solidFill>
              </a:defRPr>
            </a:pPr>
            <a:r>
              <a:rPr sz="900" b="1">
                <a:solidFill>
                  <a:srgbClr val="B46CFF"/>
                </a:solidFill>
              </a:rPr>
              <a:t>OSOBNÍ STATISTIKY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F074F3B-8098-44FA-89B0-A35825926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4619625"/>
            <a:ext cx="2000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7F5FA"/>
                </a:solidFill>
              </a:defRPr>
            </a:pPr>
            <a:r>
              <a:rPr sz="3600" b="1">
                <a:solidFill>
                  <a:srgbClr val="F7F5FA"/>
                </a:solidFill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FFDED53-2ECA-43A7-B953-4268EC313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5210175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5D6CF"/>
                </a:solidFill>
              </a:defRPr>
            </a:pPr>
            <a:r>
              <a:rPr sz="900" b="1">
                <a:solidFill>
                  <a:srgbClr val="45D6CF"/>
                </a:solidFill>
              </a:rPr>
              <a:t>VÝVOJ V ČASE</a:t>
            </a:r>
          </a:p>
        </p:txBody>
      </p:sp>
    </p:spTree>
    <p:extLst>
      <p:ext uri="{BB962C8B-B14F-4D97-AF65-F5344CB8AC3E}">
        <p14:creationId xmlns:p14="http://schemas.microsoft.com/office/powerpoint/2010/main" val="21242741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5B4055E-23A7-44F5-B115-59E972439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LIVE ZÁPAS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02562EC-E731-4364-8C3D-C13998178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06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76F7087-56CD-4DE9-8EBE-9C47948B0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DBCAC69-E9C1-4F20-A360-8D1183012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B0D86F2-7461-4FFB-B58A-C4F06EDC1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8382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5FA"/>
                </a:solidFill>
              </a:defRPr>
            </a:pPr>
            <a:r>
              <a:rPr sz="3150" b="1">
                <a:solidFill>
                  <a:srgbClr val="F7F5FA"/>
                </a:solidFill>
              </a:rPr>
              <a:t>Zápasová data vznikají živě.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1F4EDA3-FF8A-4264-AFE7-98C5E8267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723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9A1B4"/>
                </a:solidFill>
              </a:defRPr>
            </a:pPr>
            <a:r>
              <a:rPr sz="1500" b="0">
                <a:solidFill>
                  <a:srgbClr val="A9A1B4"/>
                </a:solidFill>
              </a:rPr>
              <a:t>Události se zaznamenávají v průběhu utkání a okamžitě vytvářejí týmový i osobní obraz výkonu.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5F8E1BB-76C5-4581-88FB-7E769A940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5275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A1B4"/>
                </a:solidFill>
              </a:defRPr>
            </a:pPr>
            <a:r>
              <a:rPr sz="1350" b="1">
                <a:solidFill>
                  <a:srgbClr val="A9A1B4"/>
                </a:solidFill>
              </a:rPr>
              <a:t>12:08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CDB67A7-0EA2-4554-8CEC-B648DF8F7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952750"/>
            <a:ext cx="419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5FA"/>
                </a:solidFill>
              </a:defRPr>
            </a:pPr>
            <a:r>
              <a:rPr sz="1650" b="1">
                <a:solidFill>
                  <a:srgbClr val="F7F5FA"/>
                </a:solidFill>
              </a:rPr>
              <a:t>získaný míč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605C627-CD24-40E0-8A43-9229374A7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914650"/>
            <a:ext cx="762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45D6CF"/>
                </a:solidFill>
              </a:defRPr>
            </a:pPr>
            <a:r>
              <a:rPr sz="2100" b="1">
                <a:solidFill>
                  <a:srgbClr val="45D6CF"/>
                </a:solidFill>
              </a:rPr>
              <a:t>+3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33E38DB-945E-451E-A8FF-69DC440FE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390900"/>
            <a:ext cx="685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ABF0016-40A3-40AF-A4E1-BECB95982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1950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A1B4"/>
                </a:solidFill>
              </a:defRPr>
            </a:pPr>
            <a:r>
              <a:rPr sz="1350" b="1">
                <a:solidFill>
                  <a:srgbClr val="A9A1B4"/>
                </a:solidFill>
              </a:rPr>
              <a:t>24:41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DA359F4-6800-4DD2-9979-8F516FE49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619500"/>
            <a:ext cx="419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5FA"/>
                </a:solidFill>
              </a:defRPr>
            </a:pPr>
            <a:r>
              <a:rPr sz="1650" b="1">
                <a:solidFill>
                  <a:srgbClr val="F7F5FA"/>
                </a:solidFill>
              </a:rPr>
              <a:t>klíčová přihrávka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B1C1435-28C6-43FE-817A-B1AC5FAD5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581400"/>
            <a:ext cx="762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45D6CF"/>
                </a:solidFill>
              </a:defRPr>
            </a:pPr>
            <a:r>
              <a:rPr sz="2100" b="1">
                <a:solidFill>
                  <a:srgbClr val="45D6CF"/>
                </a:solidFill>
              </a:rPr>
              <a:t>+5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18CE85C-A9E1-4B26-B96F-DBF606F8E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57650"/>
            <a:ext cx="685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13840F2-C339-4EB1-8974-A0F68D0B6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28625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A1B4"/>
                </a:solidFill>
              </a:defRPr>
            </a:pPr>
            <a:r>
              <a:rPr sz="1350" b="1">
                <a:solidFill>
                  <a:srgbClr val="A9A1B4"/>
                </a:solidFill>
              </a:rPr>
              <a:t>38:16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BF06B62-87B1-41FB-8D1E-3D4903ACA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286250"/>
            <a:ext cx="419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5FA"/>
                </a:solidFill>
              </a:defRPr>
            </a:pPr>
            <a:r>
              <a:rPr sz="1650" b="1">
                <a:solidFill>
                  <a:srgbClr val="F7F5FA"/>
                </a:solidFill>
              </a:rPr>
              <a:t>střela na bránu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8C4A6F0-6545-4C15-B3E5-384559CD4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248150"/>
            <a:ext cx="762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45D6CF"/>
                </a:solidFill>
              </a:defRPr>
            </a:pPr>
            <a:r>
              <a:rPr sz="2100" b="1">
                <a:solidFill>
                  <a:srgbClr val="45D6CF"/>
                </a:solidFill>
              </a:rPr>
              <a:t>+4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CE5F555-41D0-49EE-AA75-F6D30BAE6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24400"/>
            <a:ext cx="685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F5A196C-CEB1-4D07-9A04-FE57E1C31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95300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A1B4"/>
                </a:solidFill>
              </a:defRPr>
            </a:pPr>
            <a:r>
              <a:rPr sz="1350" b="1">
                <a:solidFill>
                  <a:srgbClr val="A9A1B4"/>
                </a:solidFill>
              </a:rPr>
              <a:t>61:09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B2D1445-B718-40B0-B92F-4908BA084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953000"/>
            <a:ext cx="419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5FA"/>
                </a:solidFill>
              </a:defRPr>
            </a:pPr>
            <a:r>
              <a:rPr sz="1650" b="1">
                <a:solidFill>
                  <a:srgbClr val="F7F5FA"/>
                </a:solidFill>
              </a:rPr>
              <a:t>ztráta pod tlakem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5D18B4B-3C98-45E2-9E97-BC010930E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914900"/>
            <a:ext cx="762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FF6B8B"/>
                </a:solidFill>
              </a:defRPr>
            </a:pPr>
            <a:r>
              <a:rPr sz="2100" b="1">
                <a:solidFill>
                  <a:srgbClr val="FF6B8B"/>
                </a:solidFill>
              </a:rPr>
              <a:t>−2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F666811-D6CE-456C-9288-9D5ED28CC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391150"/>
            <a:ext cx="685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42CAA80-248F-4AB1-A0F7-5A56CBEC6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048000"/>
            <a:ext cx="21907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5100" b="1">
                <a:solidFill>
                  <a:srgbClr val="B46CFF"/>
                </a:solidFill>
              </a:defRPr>
            </a:pPr>
            <a:r>
              <a:rPr sz="5100" b="1">
                <a:solidFill>
                  <a:srgbClr val="B46CFF"/>
                </a:solidFill>
              </a:rPr>
              <a:t>LIVE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5F4BBDC-C47C-4C81-A8EB-15EFCB703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4095750"/>
            <a:ext cx="257175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A9A1B4"/>
                </a:solidFill>
              </a:defRPr>
            </a:pPr>
            <a:r>
              <a:rPr sz="1500" b="0">
                <a:solidFill>
                  <a:srgbClr val="A9A1B4"/>
                </a:solidFill>
              </a:rPr>
              <a:t>Bodový model inspirovaný principem Opta Points převádí herní události do srozumitelného indexu.</a:t>
            </a:r>
          </a:p>
        </p:txBody>
      </p:sp>
    </p:spTree>
    <p:extLst>
      <p:ext uri="{BB962C8B-B14F-4D97-AF65-F5344CB8AC3E}">
        <p14:creationId xmlns:p14="http://schemas.microsoft.com/office/powerpoint/2010/main" val="69061836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88D4F9E-4AEC-4B74-AADC-4204C0D0B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PROSTOROVÁ DATA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DB19237-5062-4E06-AEF8-7BF80A626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07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11D90B3-A59D-4371-94A0-34F7993B2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A931142-4C65-43F4-9D77-B672F7FB8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b3c852bdd1c435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1238250"/>
            <a:ext cx="7000875" cy="4667250"/>
          </a:xfrm>
          <a:prstGeom xmlns:a="http://schemas.openxmlformats.org/drawingml/2006/main" prst="roundRect">
            <a:avLst>
              <a:gd name="adj" fmla="val 2449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8384279-B03C-4DAC-BDFB-830D3CA84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1238250"/>
            <a:ext cx="3476625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5FA"/>
                </a:solidFill>
              </a:defRPr>
            </a:pPr>
            <a:r>
              <a:rPr sz="3150" b="1">
                <a:solidFill>
                  <a:srgbClr val="F7F5FA"/>
                </a:solidFill>
              </a:rPr>
              <a:t>Heat mapa ukáže, kde hráč ovlivňuje hru.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06E7F3B-6737-4788-91A2-BCF6C7596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2857500"/>
            <a:ext cx="3333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9A1B4"/>
                </a:solidFill>
              </a:defRPr>
            </a:pPr>
            <a:r>
              <a:rPr sz="1500" b="0">
                <a:solidFill>
                  <a:srgbClr val="A9A1B4"/>
                </a:solidFill>
              </a:rPr>
              <a:t>Prostorová stopa doplňuje statistiky o kontext: pozici, aktivitu a opakované herní návyky.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BBFF87A-6F3C-42B7-ADAB-5FAB6E564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333875"/>
            <a:ext cx="1000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45D6CF"/>
                </a:solidFill>
              </a:defRPr>
            </a:pPr>
            <a:r>
              <a:rPr sz="2250" b="1">
                <a:solidFill>
                  <a:srgbClr val="45D6CF"/>
                </a:solidFill>
              </a:rPr>
              <a:t>KDE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EE32F31-4E8F-498F-960B-8EC84AC1F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4333875"/>
            <a:ext cx="428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9146FF"/>
                </a:solidFill>
              </a:defRPr>
            </a:pPr>
            <a:r>
              <a:rPr sz="2250" b="1">
                <a:solidFill>
                  <a:srgbClr val="9146FF"/>
                </a:solidFill>
              </a:rPr>
              <a:t>×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DB1F342-C4CC-4296-9AAC-28B26C098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333875"/>
            <a:ext cx="18573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B46CFF"/>
                </a:solidFill>
              </a:defRPr>
            </a:pPr>
            <a:r>
              <a:rPr sz="2250" b="1">
                <a:solidFill>
                  <a:srgbClr val="B46CFF"/>
                </a:solidFill>
              </a:rPr>
              <a:t>JAK ČASTO</a:t>
            </a:r>
          </a:p>
        </p:txBody>
      </p:sp>
    </p:spTree>
    <p:extLst>
      <p:ext uri="{BB962C8B-B14F-4D97-AF65-F5344CB8AC3E}">
        <p14:creationId xmlns:p14="http://schemas.microsoft.com/office/powerpoint/2010/main" val="160126053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E5ADE32-64CD-4584-BF3C-3253D0C0C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VÝKONNOST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4D59462-C4C4-46FB-AA19-4655C6C41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80B6D0D-CF30-4C1B-BD42-1A52C9698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875095C-4154-4E91-B837-DCF1EE3E8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925b2cfe646481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667375" y="1095375"/>
            <a:ext cx="5857875" cy="4810125"/>
          </a:xfrm>
          <a:prstGeom xmlns:a="http://schemas.openxmlformats.org/drawingml/2006/main" prst="roundRect">
            <a:avLst>
              <a:gd name="adj" fmla="val 2376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76330BD-43C6-40BC-9180-2FE9AF796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4476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5FA"/>
                </a:solidFill>
              </a:defRPr>
            </a:pPr>
            <a:r>
              <a:rPr sz="3150" b="1">
                <a:solidFill>
                  <a:srgbClr val="F7F5FA"/>
                </a:solidFill>
              </a:rPr>
              <a:t>Výkon není jen počet gólů.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6FED9DB-48D3-43A7-AD6E-611C7501F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447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9A1B4"/>
                </a:solidFill>
              </a:defRPr>
            </a:pPr>
            <a:r>
              <a:rPr sz="1500" b="0">
                <a:solidFill>
                  <a:srgbClr val="A9A1B4"/>
                </a:solidFill>
              </a:rPr>
              <a:t>GAMEVIO sleduje to, jak hráč přispívá ke hře — v jednotlivém zápase i dlouhodobě.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3B701B6-05B9-4DB3-B817-8746D3939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62300"/>
            <a:ext cx="19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45D6CF"/>
                </a:solidFill>
              </a:defRPr>
            </a:pPr>
            <a:r>
              <a:rPr sz="825" b="1">
                <a:solidFill>
                  <a:srgbClr val="45D6CF"/>
                </a:solidFill>
              </a:rPr>
              <a:t>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D73C5C9-0DEF-4F56-8137-F939FB506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143250"/>
            <a:ext cx="3733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Produktivita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770229E-F66F-47E5-883F-E5A4DE1E1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781425"/>
            <a:ext cx="19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46CFF"/>
                </a:solidFill>
              </a:defRPr>
            </a:pPr>
            <a:r>
              <a:rPr sz="825" b="1">
                <a:solidFill>
                  <a:srgbClr val="B46CFF"/>
                </a:solidFill>
              </a:rPr>
              <a:t>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C098D83-F229-447A-B23D-19829A318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762375"/>
            <a:ext cx="3733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Zapojení do hry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1769852-0239-4798-A0B2-E25E1F039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400550"/>
            <a:ext cx="19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45D6CF"/>
                </a:solidFill>
              </a:defRPr>
            </a:pPr>
            <a:r>
              <a:rPr sz="825" b="1">
                <a:solidFill>
                  <a:srgbClr val="45D6CF"/>
                </a:solidFill>
              </a:rPr>
              <a:t>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EA64BA9-CF37-4F1E-9A4A-AA2F07380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381500"/>
            <a:ext cx="3733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Aktivní index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C175AE6-AC52-4C8F-82C4-433F792D7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019675"/>
            <a:ext cx="19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46CFF"/>
                </a:solidFill>
              </a:defRPr>
            </a:pPr>
            <a:r>
              <a:rPr sz="825" b="1">
                <a:solidFill>
                  <a:srgbClr val="B46CFF"/>
                </a:solidFill>
              </a:rPr>
              <a:t>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53FD7A3-F23A-4C67-B99B-C430C94CB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5000625"/>
            <a:ext cx="3733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Herní vytížení v čase</a:t>
            </a:r>
          </a:p>
        </p:txBody>
      </p:sp>
    </p:spTree>
    <p:extLst>
      <p:ext uri="{BB962C8B-B14F-4D97-AF65-F5344CB8AC3E}">
        <p14:creationId xmlns:p14="http://schemas.microsoft.com/office/powerpoint/2010/main" val="181243089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5F8FEFE-3E71-47B4-ADA2-96DCB6335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PRO TRENÉRY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2D7E89E-6BA8-4F5C-95B6-6D4BD95E6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09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0A47A88-8D97-4585-9FF8-B56D4807E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C2BC3AE-0051-4FAF-B004-39A254689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AE1905C-E626-4FE5-A09B-D5F8A4FA5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9239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5FA"/>
                </a:solidFill>
              </a:defRPr>
            </a:pPr>
            <a:r>
              <a:rPr sz="3150" b="1">
                <a:solidFill>
                  <a:srgbClr val="F7F5FA"/>
                </a:solidFill>
              </a:rPr>
              <a:t>Méně administrativy. Lepší rozhodnutí.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79E73AC-C8B7-4C18-A165-D68E1D82A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723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9A1B4"/>
                </a:solidFill>
              </a:defRPr>
            </a:pPr>
            <a:r>
              <a:rPr sz="1500" b="0">
                <a:solidFill>
                  <a:srgbClr val="A9A1B4"/>
                </a:solidFill>
              </a:rPr>
              <a:t>GAMEVIO vrací trenérům čas a dává jejich intuici ověřitelný kontext.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277AE20-C2F5-4E43-975A-164EA0728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5275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46CFF"/>
                </a:solidFill>
              </a:defRPr>
            </a:pPr>
            <a:r>
              <a:rPr sz="1050" b="1">
                <a:solidFill>
                  <a:srgbClr val="B46CFF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E0381A4-832B-461E-8828-56940CBB1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76600"/>
            <a:ext cx="3143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5FA"/>
                </a:solidFill>
              </a:defRPr>
            </a:pPr>
            <a:r>
              <a:rPr sz="1650" b="1">
                <a:solidFill>
                  <a:srgbClr val="F7F5FA"/>
                </a:solidFill>
              </a:rPr>
              <a:t>Sestava bez chaosu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A03EAE9-E378-4D03-AF12-5FF5A2B91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90950"/>
            <a:ext cx="31908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9A1B4"/>
                </a:solidFill>
              </a:defRPr>
            </a:pPr>
            <a:r>
              <a:rPr sz="1200" b="0">
                <a:solidFill>
                  <a:srgbClr val="A9A1B4"/>
                </a:solidFill>
              </a:rPr>
              <a:t>Dostupnost, docházka a vytížení jsou na jednom místě.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4C60F8D-6854-4AA0-8D1E-F690E8C62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95275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46CFF"/>
                </a:solidFill>
              </a:defRPr>
            </a:pPr>
            <a:r>
              <a:rPr sz="1050" b="1">
                <a:solidFill>
                  <a:srgbClr val="B46CFF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BF24AF4-CBAD-4227-BC3A-C0DC32626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276600"/>
            <a:ext cx="3143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5FA"/>
                </a:solidFill>
              </a:defRPr>
            </a:pPr>
            <a:r>
              <a:rPr sz="1650" b="1">
                <a:solidFill>
                  <a:srgbClr val="F7F5FA"/>
                </a:solidFill>
              </a:rPr>
              <a:t>Trénink podle zápasu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B5EE647-FA75-493A-9CAF-9661562F2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90950"/>
            <a:ext cx="31908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9A1B4"/>
                </a:solidFill>
              </a:defRPr>
            </a:pPr>
            <a:r>
              <a:rPr sz="1200" b="0">
                <a:solidFill>
                  <a:srgbClr val="A9A1B4"/>
                </a:solidFill>
              </a:rPr>
              <a:t>Data ukážou, které situace je potřeba znovu připravit.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70DD0E3-C4CE-4FC9-AE8E-BB049A4F0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95275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46CFF"/>
                </a:solidFill>
              </a:defRPr>
            </a:pPr>
            <a:r>
              <a:rPr sz="1050" b="1">
                <a:solidFill>
                  <a:srgbClr val="B46CFF"/>
                </a:solidFill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F055C47-693B-4AB4-B916-6E7EAD879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276600"/>
            <a:ext cx="3143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5FA"/>
                </a:solidFill>
              </a:defRPr>
            </a:pPr>
            <a:r>
              <a:rPr sz="1650" b="1">
                <a:solidFill>
                  <a:srgbClr val="F7F5FA"/>
                </a:solidFill>
              </a:rPr>
              <a:t>Konkrétní zpětná vazba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8EDAC92-AAB9-4A90-8D79-0CE1FDDE5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790950"/>
            <a:ext cx="31908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9A1B4"/>
                </a:solidFill>
              </a:defRPr>
            </a:pPr>
            <a:r>
              <a:rPr sz="1200" b="0">
                <a:solidFill>
                  <a:srgbClr val="A9A1B4"/>
                </a:solidFill>
              </a:rPr>
              <a:t>Hráč dostane jasný příklad, ne obecný pocit.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370C333-4E1F-4BE1-B7F9-46A28E470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3815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46CFF"/>
                </a:solidFill>
              </a:defRPr>
            </a:pPr>
            <a:r>
              <a:rPr sz="1050" b="1">
                <a:solidFill>
                  <a:srgbClr val="B46CFF"/>
                </a:solidFill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D269FA4-61B2-4758-A5DD-5C8B2E365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705350"/>
            <a:ext cx="3143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5FA"/>
                </a:solidFill>
              </a:defRPr>
            </a:pPr>
            <a:r>
              <a:rPr sz="1650" b="1">
                <a:solidFill>
                  <a:srgbClr val="F7F5FA"/>
                </a:solidFill>
              </a:rPr>
              <a:t>Vývoj v čase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760A267-0904-41BE-8FF9-E7DA3457E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219700"/>
            <a:ext cx="31908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9A1B4"/>
                </a:solidFill>
              </a:defRPr>
            </a:pPr>
            <a:r>
              <a:rPr sz="1200" b="0">
                <a:solidFill>
                  <a:srgbClr val="A9A1B4"/>
                </a:solidFill>
              </a:rPr>
              <a:t>Trenér porovná trend, ne jen poslední výsledek.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7E6603D-4036-4D0B-8D79-71A60DAA0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3815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46CFF"/>
                </a:solidFill>
              </a:defRPr>
            </a:pPr>
            <a:r>
              <a:rPr sz="1050" b="1">
                <a:solidFill>
                  <a:srgbClr val="B46CFF"/>
                </a:solidFill>
              </a:rPr>
              <a:t>05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0772354-BA00-4E72-8474-63EAD2533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705350"/>
            <a:ext cx="3143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5FA"/>
                </a:solidFill>
              </a:defRPr>
            </a:pPr>
            <a:r>
              <a:rPr sz="1650" b="1">
                <a:solidFill>
                  <a:srgbClr val="F7F5FA"/>
                </a:solidFill>
              </a:rPr>
              <a:t>Společný jazyk realizačního týmu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8ADF072-1A3E-4723-AB30-4238BE57F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5219700"/>
            <a:ext cx="31908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9A1B4"/>
                </a:solidFill>
              </a:defRPr>
            </a:pPr>
            <a:r>
              <a:rPr sz="1200" b="0">
                <a:solidFill>
                  <a:srgbClr val="A9A1B4"/>
                </a:solidFill>
              </a:rPr>
              <a:t>Všichni pracují se stejnými informacemi.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5AAC967-33DB-47A0-8683-0DF04F597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3815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46CFF"/>
                </a:solidFill>
              </a:defRPr>
            </a:pPr>
            <a:r>
              <a:rPr sz="1050" b="1">
                <a:solidFill>
                  <a:srgbClr val="B46CFF"/>
                </a:solidFill>
              </a:rPr>
              <a:t>06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73A9EE4-5A69-4F46-95C9-FDCE0E7CB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705350"/>
            <a:ext cx="3143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5FA"/>
                </a:solidFill>
              </a:defRPr>
            </a:pPr>
            <a:r>
              <a:rPr sz="1650" b="1">
                <a:solidFill>
                  <a:srgbClr val="F7F5FA"/>
                </a:solidFill>
              </a:rPr>
              <a:t>Rychlejší příprava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08AA9DE-62B2-4C1B-8664-1661D879C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5219700"/>
            <a:ext cx="31908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9A1B4"/>
                </a:solidFill>
              </a:defRPr>
            </a:pPr>
            <a:r>
              <a:rPr sz="1200" b="0">
                <a:solidFill>
                  <a:srgbClr val="A9A1B4"/>
                </a:solidFill>
              </a:rPr>
              <a:t>Méně ručního přepisování, více času na hřiště.</a:t>
            </a:r>
          </a:p>
        </p:txBody>
      </p:sp>
    </p:spTree>
    <p:extLst>
      <p:ext uri="{BB962C8B-B14F-4D97-AF65-F5344CB8AC3E}">
        <p14:creationId xmlns:p14="http://schemas.microsoft.com/office/powerpoint/2010/main" val="14954123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2026-08-21T15:02:19.2900000Z</dcterms:created>
  <dcterms:modified xsi:type="dcterms:W3CDTF">2026-08-21T15:02:19.2900000Z</dcterms:modified>
</coreProperties>
</file>